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912" r:id="rId1"/>
  </p:sldMasterIdLst>
  <p:notesMasterIdLst>
    <p:notesMasterId r:id="rId24"/>
  </p:notesMasterIdLst>
  <p:handoutMasterIdLst>
    <p:handoutMasterId r:id="rId25"/>
  </p:handoutMasterIdLst>
  <p:sldIdLst>
    <p:sldId id="2147470726" r:id="rId2"/>
    <p:sldId id="2147470725" r:id="rId3"/>
    <p:sldId id="4881" r:id="rId4"/>
    <p:sldId id="4854" r:id="rId5"/>
    <p:sldId id="4883" r:id="rId6"/>
    <p:sldId id="4884" r:id="rId7"/>
    <p:sldId id="4885" r:id="rId8"/>
    <p:sldId id="4873" r:id="rId9"/>
    <p:sldId id="4886" r:id="rId10"/>
    <p:sldId id="4887" r:id="rId11"/>
    <p:sldId id="4888" r:id="rId12"/>
    <p:sldId id="4889" r:id="rId13"/>
    <p:sldId id="4890" r:id="rId14"/>
    <p:sldId id="4891" r:id="rId15"/>
    <p:sldId id="4892" r:id="rId16"/>
    <p:sldId id="4893" r:id="rId17"/>
    <p:sldId id="4894" r:id="rId18"/>
    <p:sldId id="4895" r:id="rId19"/>
    <p:sldId id="4896" r:id="rId20"/>
    <p:sldId id="4897" r:id="rId21"/>
    <p:sldId id="4898" r:id="rId22"/>
    <p:sldId id="2147470722" r:id="rId2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28" userDrawn="1">
          <p15:clr>
            <a:srgbClr val="A4A3A4"/>
          </p15:clr>
        </p15:guide>
        <p15:guide id="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E2E3"/>
    <a:srgbClr val="47A1B5"/>
    <a:srgbClr val="E6E6E6"/>
    <a:srgbClr val="B36557"/>
    <a:srgbClr val="518868"/>
    <a:srgbClr val="A8BABF"/>
    <a:srgbClr val="7F7F7F"/>
    <a:srgbClr val="000000"/>
    <a:srgbClr val="4141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03"/>
    <p:restoredTop sz="53129" autoAdjust="0"/>
  </p:normalViewPr>
  <p:slideViewPr>
    <p:cSldViewPr snapToGrid="0" snapToObjects="1" showGuides="1">
      <p:cViewPr varScale="1">
        <p:scale>
          <a:sx n="86" d="100"/>
          <a:sy n="86" d="100"/>
        </p:scale>
        <p:origin x="3504" y="192"/>
      </p:cViewPr>
      <p:guideLst>
        <p:guide orient="horz" pos="3228"/>
        <p:guide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34" d="100"/>
          <a:sy n="134" d="100"/>
        </p:scale>
        <p:origin x="53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0860037720981746"/>
          <c:y val="6.77962749500099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997345206036101"/>
          <c:y val="0.18920038509258"/>
          <c:w val="0.84332008416660897"/>
          <c:h val="0.629261014763768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Item1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Pt>
            <c:idx val="0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0-0885-6447-9F9E-45EEE4114580}"/>
              </c:ext>
            </c:extLst>
          </c:dPt>
          <c:dPt>
            <c:idx val="1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1-0885-6447-9F9E-45EEE4114580}"/>
              </c:ext>
            </c:extLst>
          </c:dPt>
          <c:dPt>
            <c:idx val="2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2-0885-6447-9F9E-45EEE4114580}"/>
              </c:ext>
            </c:extLst>
          </c:dPt>
          <c:dPt>
            <c:idx val="3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3-0885-6447-9F9E-45EEE4114580}"/>
              </c:ext>
            </c:extLst>
          </c:dPt>
          <c:dLbls>
            <c:delete val="1"/>
          </c:dLbls>
          <c:cat>
            <c:strRef>
              <c:f>Sheet1!$A$2:$A$7</c:f>
              <c:strCache>
                <c:ptCount val="6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5th Qtr</c:v>
                </c:pt>
                <c:pt idx="5">
                  <c:v>6th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885-6447-9F9E-45EEE411458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Item2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Sheet1!$A$2:$A$7</c:f>
              <c:strCache>
                <c:ptCount val="6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5th Qtr</c:v>
                </c:pt>
                <c:pt idx="5">
                  <c:v>6th Qtr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885-6447-9F9E-45EEE411458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Item3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Sheet1!$A$2:$A$7</c:f>
              <c:strCache>
                <c:ptCount val="6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5th Qtr</c:v>
                </c:pt>
                <c:pt idx="5">
                  <c:v>6th Qtr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0885-6447-9F9E-45EEE411458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Item4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Sheet1!$A$2:$A$7</c:f>
              <c:strCache>
                <c:ptCount val="6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5th Qtr</c:v>
                </c:pt>
                <c:pt idx="5">
                  <c:v>6th Qtr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0885-6447-9F9E-45EEE4114580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Item5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Sheet1!$A$2:$A$7</c:f>
              <c:strCache>
                <c:ptCount val="6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5th Qtr</c:v>
                </c:pt>
                <c:pt idx="5">
                  <c:v>6th Qtr</c:v>
                </c:pt>
              </c:strCache>
            </c:strRef>
          </c:cat>
          <c:val>
            <c:numRef>
              <c:f>Sheet1!$F$2:$F$7</c:f>
              <c:numCache>
                <c:formatCode>General</c:formatCode>
                <c:ptCount val="6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8</c:v>
                </c:pt>
                <c:pt idx="4">
                  <c:v>9</c:v>
                </c:pt>
                <c:pt idx="5">
                  <c:v>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0885-6447-9F9E-45EEE411458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934799736"/>
        <c:axId val="934794088"/>
      </c:lineChart>
      <c:valAx>
        <c:axId val="934794088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2">
                  <a:lumMod val="20000"/>
                  <a:lumOff val="80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4799736"/>
        <c:crosses val="autoZero"/>
        <c:crossBetween val="between"/>
      </c:valAx>
      <c:catAx>
        <c:axId val="934799736"/>
        <c:scaling>
          <c:orientation val="minMax"/>
        </c:scaling>
        <c:delete val="0"/>
        <c:axPos val="b"/>
        <c:title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60000"/>
                <a:lumOff val="4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479408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2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Chart Title</a:t>
            </a:r>
          </a:p>
        </c:rich>
      </c:tx>
      <c:layout>
        <c:manualLayout>
          <c:xMode val="edge"/>
          <c:yMode val="edge"/>
          <c:x val="0.39540995101021958"/>
          <c:y val="5.11314512998879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4972021278115639"/>
          <c:y val="0.15688307611270466"/>
          <c:w val="0.48545161412039844"/>
          <c:h val="0.6666847781382463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12700"/>
          </c:spPr>
          <c:dPt>
            <c:idx val="0"/>
            <c:bubble3D val="0"/>
            <c:spPr>
              <a:solidFill>
                <a:schemeClr val="accent1"/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F45-5849-A322-A6B852639B3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F45-5849-A322-A6B852639B3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F45-5849-A322-A6B852639B3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F45-5849-A322-A6B852639B3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F45-5849-A322-A6B852639B3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  <c:pt idx="4">
                  <c:v>Category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F45-5849-A322-A6B852639B3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2F45-5849-A322-A6B852639B3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2F45-5849-A322-A6B852639B3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2F45-5849-A322-A6B852639B3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2-2F45-5849-A322-A6B852639B3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4-2F45-5849-A322-A6B852639B3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  <c:pt idx="4">
                  <c:v>Category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2F45-5849-A322-A6B852639B3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2F45-5849-A322-A6B852639B3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2F45-5849-A322-A6B852639B3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2F45-5849-A322-A6B852639B3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2F45-5849-A322-A6B852639B3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2F45-5849-A322-A6B852639B3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  <c:pt idx="4">
                  <c:v>Category 5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2F45-5849-A322-A6B852639B3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2-2F45-5849-A322-A6B852639B3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4-2F45-5849-A322-A6B852639B3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6-2F45-5849-A322-A6B852639B3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8-2F45-5849-A322-A6B852639B3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A-2F45-5849-A322-A6B852639B3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  <c:pt idx="4">
                  <c:v>Category 5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B-2F45-5849-A322-A6B852639B3D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2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  <c:pt idx="4">
                  <c:v>Category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14-1941-B7F8-F8D51D8965E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  <c:pt idx="4">
                  <c:v>Category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114-1941-B7F8-F8D51D8965E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  <c:pt idx="4">
                  <c:v>Category 5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114-1941-B7F8-F8D51D8965E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  <c:pt idx="4">
                  <c:v>Category 5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114-1941-B7F8-F8D51D8965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66396152"/>
        <c:axId val="866401656"/>
      </c:barChart>
      <c:catAx>
        <c:axId val="866396152"/>
        <c:scaling>
          <c:orientation val="minMax"/>
        </c:scaling>
        <c:delete val="0"/>
        <c:axPos val="b"/>
        <c:title>
          <c:layout>
            <c:manualLayout>
              <c:xMode val="edge"/>
              <c:yMode val="edge"/>
              <c:x val="0.44445271572023398"/>
              <c:y val="0.8465405023750389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60000"/>
                <a:lumOff val="4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6401656"/>
        <c:crosses val="autoZero"/>
        <c:auto val="1"/>
        <c:lblAlgn val="ctr"/>
        <c:lblOffset val="100"/>
        <c:noMultiLvlLbl val="0"/>
      </c:catAx>
      <c:valAx>
        <c:axId val="866401656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2">
                  <a:lumMod val="20000"/>
                  <a:lumOff val="80000"/>
                </a:schemeClr>
              </a:solidFill>
              <a:round/>
            </a:ln>
            <a:effectLst/>
          </c:spPr>
        </c:majorGridlines>
        <c:title>
          <c:layout>
            <c:manualLayout>
              <c:xMode val="edge"/>
              <c:yMode val="edge"/>
              <c:x val="9.4245060746393806E-3"/>
              <c:y val="0.3743812453636489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6396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2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78A69-1316-B645-8182-2FF9A4C23BB9}" type="datetimeFigureOut">
              <a:rPr lang="en-US" smtClean="0">
                <a:latin typeface="Arial" panose="020B0604020202020204" pitchFamily="34" charset="0"/>
              </a:rPr>
              <a:t>6/2/23</a:t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B3637D-478F-7F4C-AD36-D7225A9842AD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1469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F03E1C90-3623-4E4E-AB2B-94BAA74BC3D7}" type="datetimeFigureOut">
              <a:rPr lang="en-US" smtClean="0"/>
              <a:pPr/>
              <a:t>6/2/23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53E66F53-367B-DA44-BD0F-DD424DCA22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267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4572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4572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4572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4572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t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F0502020204030204" pitchFamily="34" charset="0"/>
              </a:rPr>
              <a:t>While leading the development of SAFe during the last few years // I’ve come to reflect more and more on the inherent nature of agility itself. </a:t>
            </a:r>
            <a:endParaRPr lang="en-US" b="0" dirty="0">
              <a:effectLst/>
            </a:endParaRPr>
          </a:p>
          <a:p>
            <a:pPr algn="l" rtl="0" fontAlgn="t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While it might appear to be as, if-you-will, “settled law” at this point // the fact is that agility does not seem to be a natural state in the enterprise.</a:t>
            </a:r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E66F53-367B-DA44-BD0F-DD424DCA2273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8012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Handoffs occur whenever there is a separation between knowledge // responsibility // action // and feedback. // For example // dependencies happen between teams when the work of one team cannot continue until related work by another team is completed. // This results in development waste in the form of wait states in the flow of value and also to lead to rework as the knowledge transfer is imperfect // causing further delays.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The solution is to create teams and ARTs with all the knowledge // resources // skills // and decision-making authority needed to create an end-to-end flow of value. // Activities like value stream mapping // forming stream-aligned teams // retros // and the I&amp;A problem-solving workshop // can help identify the root causes and potential solutions to ‘too many handoffs’.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Here’s some things to think about: </a:t>
            </a:r>
            <a:endParaRPr lang="en-US" b="0" dirty="0"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Have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you applied team topologies yet?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Do you think “T Skills” every time you see this board?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Maybe it’s time to restructure your teams // your ARTs // or your value streams. // Because value moves and your organization has to evolve.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E66F53-367B-DA44-BD0F-DD424DCA22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5107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Get faster feedback.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2722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Learning is the engine that powers product development. // We must get positive and negative feedback into the development process as early and continuously as possible.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But that can be difficult for a variety of reasons // for example:</a:t>
            </a:r>
            <a:endParaRPr lang="en-US" b="0" dirty="0"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Lack of direct access to customers</a:t>
            </a:r>
            <a:endParaRPr lang="en-US" sz="1800" b="0" i="0" u="none" strike="noStrike" dirty="0">
              <a:solidFill>
                <a:srgbClr val="3D3D3D"/>
              </a:solidFill>
              <a:effectLst/>
              <a:latin typeface="Roboto" panose="02000000000000000000" pitchFamily="2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Delays in the development value stream</a:t>
            </a:r>
            <a:endParaRPr lang="en-US" sz="1800" b="0" i="0" u="none" strike="noStrike" dirty="0">
              <a:solidFill>
                <a:srgbClr val="3D3D3D"/>
              </a:solidFill>
              <a:effectLst/>
              <a:latin typeface="Roboto" panose="02000000000000000000" pitchFamily="2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Late or infrequent integration </a:t>
            </a:r>
            <a:endParaRPr lang="en-US" sz="1800" b="0" i="0" u="none" strike="noStrike" dirty="0">
              <a:solidFill>
                <a:srgbClr val="3D3D3D"/>
              </a:solidFill>
              <a:effectLst/>
              <a:latin typeface="Roboto" panose="02000000000000000000" pitchFamily="2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As the figure illustrates // we need two types of feedback from each PDCA cycle</a:t>
            </a:r>
            <a:endParaRPr lang="en-US" b="0" dirty="0"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Feedback about building the right thing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. This feedback can only come from those users // customers // and economic stakeholders who can measure a solution’s actual value.</a:t>
            </a:r>
            <a:endParaRPr lang="en-US" sz="1800" b="0" i="0" u="none" strike="noStrike" dirty="0">
              <a:solidFill>
                <a:srgbClr val="3D3D3D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Feedback about building it right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. Each PDCA cycle also evaluates if the right technology is applied to optimally solve the customer’s problem and meet the critical nonfunctional requirements (system ‘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ilities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”).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b="0" i="0" u="none" strike="noStrike" dirty="0">
              <a:solidFill>
                <a:srgbClr val="3D3D3D"/>
              </a:solidFill>
              <a:effectLst/>
              <a:latin typeface="Arial" panose="020B0604020202020204" pitchFamily="34" charset="0"/>
            </a:endParaRPr>
          </a:p>
          <a:p>
            <a:br>
              <a:rPr lang="en-US" b="0" dirty="0">
                <a:effectLst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E66F53-367B-DA44-BD0F-DD424DCA22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5887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# 5 Work in smaller batches.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5051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t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Faster feedback is one of the primary reasons for working in smaller batches. // The smaller the batch size // the faster teams can collect and evaluate the feedback to adjust. // Moreover // since each item in the batch has some variability // larger batches accumulate more variability.</a:t>
            </a:r>
            <a:endParaRPr lang="en-US" b="0" dirty="0">
              <a:effectLst/>
            </a:endParaRPr>
          </a:p>
          <a:p>
            <a:pPr algn="l" rtl="0" fontAlgn="t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The economically optimal batch size depends on the holding cost // (the cost for delayed feedback // inventory decay // delayed value delivery // and so on) // and the transaction cost (the cost of preparing and implementing the batch). // </a:t>
            </a:r>
            <a:endParaRPr lang="en-US" b="0" dirty="0">
              <a:effectLst/>
            </a:endParaRPr>
          </a:p>
          <a:p>
            <a:pPr algn="l" rtl="0" fontAlgn="t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Reducing batch size typically involves investment in automating the Continuous Delivery Pipeline // including infrastructure and automation // continuous integration // builds // regression testing // and more. // Shorter increments also help to reduce batch size.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</a:b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So, if you want to: 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</a:b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</a:br>
            <a:endParaRPr lang="en-US" b="0" dirty="0">
              <a:effectLst/>
            </a:endParaRPr>
          </a:p>
          <a:p>
            <a:pPr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Get faster feedback</a:t>
            </a:r>
          </a:p>
          <a:p>
            <a:pPr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Reduce the load on bottlenecks</a:t>
            </a:r>
          </a:p>
          <a:p>
            <a:pPr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Reduce variability</a:t>
            </a:r>
          </a:p>
          <a:p>
            <a:pPr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Reduce overhead</a:t>
            </a:r>
          </a:p>
          <a:p>
            <a:pPr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Increase efficiency</a:t>
            </a:r>
          </a:p>
          <a:p>
            <a:pPr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Increase motivation and urgency </a:t>
            </a:r>
          </a:p>
          <a:p>
            <a:pPr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Reduce schedule cost and growth </a:t>
            </a:r>
          </a:p>
          <a:p>
            <a:pPr algn="l" rtl="0" fontAlgn="t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Then work in smaller batches!</a:t>
            </a:r>
            <a:endParaRPr lang="en-US" b="0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E66F53-367B-DA44-BD0F-DD424DCA22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3862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#6 Reduce queue length.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5007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Reducing the length of the queue that is feeding the system is another critical way to accelerate flow. // As we have all experienced // long queues are fundamentally bad. // They introduce waste // delays // and information decay. // In addition // Little’s Law says that the average wait time for a new time equals the average queue length divided by the average processing rate. 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For solution development // the longer the queue of committed work awaiting implementation // the longer the wait time for new features // regardless of the team’s efficiency. 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Reducing queue length decreases delays // reduces waste // increases flow // and improves predictability. 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Here’s some things to think about: </a:t>
            </a:r>
            <a:endParaRPr lang="en-US" b="0" dirty="0"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br>
              <a:rPr lang="en-US" b="0" dirty="0"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Can you see the queues?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How do you control queue length?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Here’s an idea. // The next time you visit your favorite coffee shop // observe the queues and track the average queue length // process time// and total wait time. // When I actually did that // I started to finally understand queuing theory.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E66F53-367B-DA44-BD0F-DD424DCA2273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627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# 7 - Optimize time in the zone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320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Do your people work like this, where interruptions and multitasking rule the day // and their time in the productive zone is a small subset of the day?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Do you sometimes feel the same frustration?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E66F53-367B-DA44-BD0F-DD424DCA22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8692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t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Being ‘in the zone’ is an engaged mental state of extreme focus where the work feels effortless // and time passes quickly. // People and teams in the zone demonstrate higher creativity // productivity // happiness // and fulfillment. </a:t>
            </a:r>
            <a:endParaRPr lang="en-US" b="0" dirty="0">
              <a:effectLst/>
            </a:endParaRPr>
          </a:p>
          <a:p>
            <a:pPr algn="l" rtl="0" fontAlgn="t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Getting into this mental state requires uninterrupted focus time // autonomy // competence // and connectedness.</a:t>
            </a:r>
            <a:endParaRPr lang="en-US" b="0" dirty="0">
              <a:effectLst/>
            </a:endParaRPr>
          </a:p>
          <a:p>
            <a:pPr algn="l" rtl="0" fontAlgn="t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Contrast this to the conditions in a work environment where work occurs in functional siloes in a batch-queue-handoff system. // There is an essential connection between creating a continuous flow of value and creating a working environment where individuals and teams can maximize their time in the zone. </a:t>
            </a:r>
            <a:endParaRPr lang="en-US" b="0" dirty="0">
              <a:effectLst/>
            </a:endParaRPr>
          </a:p>
          <a:p>
            <a:pPr algn="l" rtl="0" fontAlgn="t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But being in the zone is not just “headphones” on. // Effective team meetings // mob programming // pairing and peer review are just some examples of productive team “zones.”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</a:b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</a:br>
            <a:endParaRPr lang="en-US" b="0" dirty="0">
              <a:effectLst/>
            </a:endParaRPr>
          </a:p>
          <a:p>
            <a:pPr algn="l" rtl="0" fontAlgn="t">
              <a:spcBef>
                <a:spcPts val="0"/>
              </a:spcBef>
              <a:spcAft>
                <a:spcPts val="0"/>
              </a:spcAft>
            </a:pPr>
            <a:r>
              <a:rPr lang="en-US" sz="1800" b="0" i="0" u="sng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Ask yourself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// What can you do to better optimize time in the zone for knowledge workers?</a:t>
            </a:r>
            <a:endParaRPr lang="en-US" b="0" dirty="0">
              <a:effectLst/>
            </a:endParaRPr>
          </a:p>
          <a:p>
            <a:pPr algn="l" rtl="0"/>
            <a:br>
              <a:rPr lang="en-US" b="0" dirty="0">
                <a:effectLst/>
              </a:rPr>
            </a:br>
            <a:endParaRPr lang="en-US" b="0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E66F53-367B-DA44-BD0F-DD424DCA22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2294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While we generally make great forward strides and we can revel in that // and the results it enables // 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I’ve also witnessed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// new teams struggling to achieve the basic Agile practices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// good teams occasionally regressing 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// leaders struggling with the abstract concepts and the changes it requires 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// and even individual practitioners who are not so comfortable with what we assumed was a natural inclination to act and be more Agile. 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I admit that this last one came as a bit of surprise, at least to me.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Let’s face it // Agile is hard // and twenty plus years in // the journey is far from complete.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pPr algn="l" rtl="0" fontAlgn="t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I came to an interesting personal conclusion. //</a:t>
            </a:r>
            <a:endParaRPr lang="en-US" sz="2800" b="0" dirty="0">
              <a:effectLst/>
            </a:endParaRPr>
          </a:p>
          <a:p>
            <a:pPr algn="l" rtl="0" fontAlgn="t">
              <a:spcBef>
                <a:spcPts val="0"/>
              </a:spcBef>
              <a:spcAft>
                <a:spcPts val="0"/>
              </a:spcAft>
            </a:pPr>
            <a:br>
              <a:rPr lang="en-US" sz="2800" b="0" dirty="0"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Focusing on delivering a continuous flow of value may be more fruitful than focusing on the question of whether “I, and my team, are Agile or not?”</a:t>
            </a:r>
            <a:endParaRPr lang="en-US" sz="2800" b="0" dirty="0">
              <a:effectLst/>
            </a:endParaRPr>
          </a:p>
          <a:p>
            <a:pPr algn="l" rtl="0" fontAlgn="t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 </a:t>
            </a:r>
            <a:endParaRPr lang="en-US" sz="2800" b="0" dirty="0">
              <a:effectLst/>
            </a:endParaRPr>
          </a:p>
          <a:p>
            <a:pPr algn="l" rtl="0" fontAlgn="t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The former appears to be measurable and outcomes based // the latter seemingly leads to endless philosophical debates about what is or isn’t Agile // and whether it should or shouldn’t be a goal unto itself. </a:t>
            </a:r>
            <a:endParaRPr lang="en-US" sz="2800" b="0" dirty="0">
              <a:effectLst/>
            </a:endParaRPr>
          </a:p>
          <a:p>
            <a:pPr algn="l" rtl="0" fontAlgn="t">
              <a:spcBef>
                <a:spcPts val="0"/>
              </a:spcBef>
              <a:spcAft>
                <a:spcPts val="0"/>
              </a:spcAft>
            </a:pPr>
            <a:br>
              <a:rPr lang="en-US" sz="2800" b="0" dirty="0"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So perhaps we should focus on flow for a bit and see where that takes us.</a:t>
            </a:r>
            <a:endParaRPr lang="en-US" sz="28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E66F53-367B-DA44-BD0F-DD424DCA227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1130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# 8 Remediate legacy policies and Procedures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4219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t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Enterprises must constantly look out for legacy policies and practices that inhibit flow. // Many of these practices are ingrained in the culture // and are described as “we’ve always done it this way.”</a:t>
            </a:r>
            <a:endParaRPr lang="en-US" b="0" dirty="0">
              <a:effectLst/>
            </a:endParaRPr>
          </a:p>
          <a:p>
            <a:pPr algn="l" rtl="0" fontAlgn="t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Examples are many // some legendary:</a:t>
            </a:r>
            <a:endParaRPr lang="en-US" b="0" dirty="0">
              <a:effectLst/>
            </a:endParaRPr>
          </a:p>
          <a:p>
            <a:pPr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Continued reliance on phase-gate milestones and the iron triangle of fixed scope // resources // and time.</a:t>
            </a:r>
            <a:endParaRPr lang="en-US" sz="1800" b="0" i="0" u="none" strike="noStrike" dirty="0">
              <a:solidFill>
                <a:srgbClr val="3D3D3D"/>
              </a:solidFill>
              <a:effectLst/>
              <a:latin typeface="Roboto" panose="02000000000000000000" pitchFamily="2" charset="0"/>
            </a:endParaRPr>
          </a:p>
          <a:p>
            <a:pPr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Obsolete or unnecessary change control boards // extraneous oversight and reporting</a:t>
            </a:r>
            <a:endParaRPr lang="en-US" sz="1800" b="0" i="0" u="none" strike="noStrike" dirty="0">
              <a:solidFill>
                <a:srgbClr val="3D3D3D"/>
              </a:solidFill>
              <a:effectLst/>
              <a:latin typeface="Roboto" panose="02000000000000000000" pitchFamily="2" charset="0"/>
            </a:endParaRPr>
          </a:p>
          <a:p>
            <a:pPr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 Waterfall-based quality management systems for regulations and compliance</a:t>
            </a:r>
            <a:endParaRPr lang="en-US" sz="1800" b="0" i="0" u="none" strike="noStrike" dirty="0">
              <a:solidFill>
                <a:srgbClr val="3D3D3D"/>
              </a:solidFill>
              <a:effectLst/>
              <a:latin typeface="Roboto" panose="02000000000000000000" pitchFamily="2" charset="0"/>
            </a:endParaRPr>
          </a:p>
          <a:p>
            <a:pPr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Obsolete tech standards // design specifications // audit practices // and the like // in environments where they are not mandated or required for quality</a:t>
            </a:r>
            <a:endParaRPr lang="en-US" sz="1800" b="0" i="0" u="none" strike="noStrike" dirty="0">
              <a:solidFill>
                <a:srgbClr val="3D3D3D"/>
              </a:solidFill>
              <a:effectLst/>
              <a:latin typeface="Roboto" panose="02000000000000000000" pitchFamily="2" charset="0"/>
            </a:endParaRPr>
          </a:p>
          <a:p>
            <a:pPr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Timesheet reporting in addition to Agile Lifecycle Management (ALM) tooling // requiring double recording of time</a:t>
            </a:r>
            <a:endParaRPr lang="en-US" sz="1800" b="0" i="0" u="none" strike="noStrike" dirty="0">
              <a:solidFill>
                <a:srgbClr val="3D3D3D"/>
              </a:solidFill>
              <a:effectLst/>
              <a:latin typeface="Roboto" panose="02000000000000000000" pitchFamily="2" charset="0"/>
            </a:endParaRPr>
          </a:p>
          <a:p>
            <a:pPr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Performance reviews and compensation policies that cause unhealthy competition</a:t>
            </a:r>
            <a:endParaRPr lang="en-US" sz="1800" b="0" i="0" u="none" strike="noStrike" dirty="0">
              <a:solidFill>
                <a:srgbClr val="3D3D3D"/>
              </a:solidFill>
              <a:effectLst/>
              <a:latin typeface="Roboto" panose="02000000000000000000" pitchFamily="2" charset="0"/>
            </a:endParaRPr>
          </a:p>
          <a:p>
            <a:pPr algn="l" rtl="0" fontAlgn="t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And that’s not an exhaustive list. // While many of these patterns may well have solved problems in the past // they now create new problems that become ongoing impediments to flow.</a:t>
            </a:r>
            <a:endParaRPr lang="en-US" b="0" dirty="0">
              <a:effectLst/>
            </a:endParaRPr>
          </a:p>
          <a:p>
            <a:pPr algn="l" rtl="0" fontAlgn="t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 They must be proactively or reactively discovered // eliminated // modified // or mitigated.</a:t>
            </a:r>
            <a:endParaRPr lang="en-US" b="0" dirty="0">
              <a:effectLst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E66F53-367B-DA44-BD0F-DD424DCA22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9624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t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That summarizes the eight flow accelerators. So // what do we do with all this new information about moving to flow? </a:t>
            </a:r>
            <a:endParaRPr lang="en-US" b="0" dirty="0">
              <a:effectLst/>
            </a:endParaRPr>
          </a:p>
          <a:p>
            <a:pPr algn="l" rtl="0" fontAlgn="t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Here are my suggestions:</a:t>
            </a:r>
            <a:endParaRPr lang="en-US" b="0" dirty="0">
              <a:effectLst/>
            </a:endParaRPr>
          </a:p>
          <a:p>
            <a:pPr algn="l" rtl="0" fontAlgn="t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 </a:t>
            </a:r>
            <a:endParaRPr lang="en-US" b="0" dirty="0">
              <a:effectLst/>
            </a:endParaRPr>
          </a:p>
          <a:p>
            <a:pPr algn="l"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Read the new flow article series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. 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</a:b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You can start with the QR code here that takes you directly to the overview article.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</a:pPr>
            <a:br>
              <a:rPr lang="en-US" b="0" dirty="0">
                <a:effectLst/>
              </a:rPr>
            </a:b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Tune your team method to // and instrument for //flow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. // 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</a:b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The former might be a pretty big change depending on your team circumstances // and I don’t want to under-emphasize the effort there. // But the latter shouldn’t be too hard because the competent ALM tools generally provide excellent facilities for doing that // without burdening the team with unnecessary overhead.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</a:b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</a:b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Assess what you’ve got and how you are doing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. // 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</a:b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Keep in mind that “The facts are friendly” // an early mentor taught me that // and they are your facts // after all. // I promise you’ll see some things you can’t ‘unsee’.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 startAt="4"/>
            </a:pPr>
            <a:br>
              <a:rPr lang="en-US" b="0" dirty="0">
                <a:effectLst/>
              </a:rPr>
            </a:b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Apply the eight flow accelerators to continuously reduce the impediments to flow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. // 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There is work involved // but that’s the important work of getting stuff through your system faster.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 startAt="5"/>
            </a:pPr>
            <a:br>
              <a:rPr lang="en-US" b="0" dirty="0">
                <a:effectLst/>
              </a:rPr>
            </a:b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Then // you’ll be able to deliver value ever-more continuously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. 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t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And lest we forget // building the world’s most important systems is both hard and rewarding work // so let’s have more fun while we do it!</a:t>
            </a:r>
            <a:endParaRPr lang="en-US" b="0" dirty="0">
              <a:effectLst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© Scaled Agile, Inc.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4 - </a:t>
            </a:r>
            <a:fld id="{F0EB2F42-7EB3-426A-AE0F-BE645EFDC31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417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t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While Flow is a relatively newer thought in tech // it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isnt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alarmingly new. Lean manufacturing and lean development have always had a strong emphasis on flow.</a:t>
            </a:r>
            <a:endParaRPr lang="en-US" b="0" dirty="0">
              <a:effectLst/>
            </a:endParaRPr>
          </a:p>
          <a:p>
            <a:pPr algn="l" rtl="0" fontAlgn="t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And as Gene Kim notes // “To enable fast and predictable lead times in any value stream, there is usually a relentless focus on creating a smooth and even flow of work.”</a:t>
            </a:r>
            <a:endParaRPr lang="en-US" b="0" dirty="0">
              <a:effectLst/>
            </a:endParaRPr>
          </a:p>
          <a:p>
            <a:pPr algn="l" rtl="0" fontAlgn="t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// The fact is that any modern and effective continuous delivery pipeline is there for that reason // to facilitate a fast flow of value from ideation to delivery. </a:t>
            </a:r>
            <a:endParaRPr lang="en-US" b="0" dirty="0">
              <a:effectLst/>
            </a:endParaRPr>
          </a:p>
          <a:p>
            <a:pPr algn="l" rtl="0" fontAlgn="t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Indeed that’s the point.</a:t>
            </a:r>
            <a:endParaRPr lang="en-US" b="0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DC4C2-1707-B34C-8B85-3F6FAF54AD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600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But when we ‘double click’ on flow, it becomes necessary to understand what a system of flow actually is within in our software and solution development content. 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</a:b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It required some deeper thinking and some more basic research. // 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So we did that work over the course of a year or so // talking to experts like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Mik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Kerstin // going back to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Reintersens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work on product development flow // indeed all the way back to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Godratt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and others 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We’ve now come to understand that there are eight essential properties to every flow system //. They are pictured here.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They are: </a:t>
            </a:r>
            <a:endParaRPr lang="en-US" b="0" dirty="0"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Work in process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. There is always some work in process. if there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werent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, there would be no flow </a:t>
            </a:r>
            <a:endParaRPr lang="en-US" sz="1800" b="0" i="0" u="none" strike="noStrike" dirty="0">
              <a:solidFill>
                <a:srgbClr val="3D3D3D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Batch size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. All the work can’t be done at once. Therefore, work through the system occurs in batches.</a:t>
            </a:r>
            <a:endParaRPr lang="en-US" sz="1800" b="0" i="0" u="none" strike="noStrike" dirty="0">
              <a:solidFill>
                <a:srgbClr val="3D3D3D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Queue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. It all starts with a set of work items to be done. If there is no queue // there is no work.</a:t>
            </a:r>
            <a:endParaRPr lang="en-US" sz="1800" b="0" i="0" u="none" strike="noStrike" dirty="0">
              <a:solidFill>
                <a:srgbClr val="3D3D3D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Worker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. People do the critical work of moving work items from one state to another.</a:t>
            </a:r>
            <a:endParaRPr lang="en-US" sz="1800" b="0" i="0" u="none" strike="noStrike" dirty="0">
              <a:solidFill>
                <a:srgbClr val="3D3D3D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Policies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. Policies are integral to flow. They may be local policies — like team-based policies that determine how a work item moves from step to step — or global policies like those that govern how work is performed</a:t>
            </a:r>
            <a:endParaRPr lang="en-US" sz="1800" b="0" i="0" u="none" strike="noStrike" dirty="0">
              <a:solidFill>
                <a:srgbClr val="3D3D3D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Bottlenecks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. In every flow system, one or more bottlenecks effectively limit the flow through the system.</a:t>
            </a:r>
            <a:endParaRPr lang="en-US" sz="1800" b="0" i="0" u="none" strike="noStrike" dirty="0">
              <a:solidFill>
                <a:srgbClr val="3D3D3D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Handoffs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. Handoffs wouldn’t be necessary if one person could do all the work. But many individuals and teams are needed to produce value. </a:t>
            </a:r>
            <a:endParaRPr lang="en-US" sz="1800" b="0" i="0" u="none" strike="noStrike" dirty="0">
              <a:solidFill>
                <a:srgbClr val="3D3D3D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Feedback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. Customer and stakeholder feedback is integral to efficient and effective flow.</a:t>
            </a:r>
            <a:endParaRPr lang="en-US" sz="1800" b="0" i="0" u="none" strike="noStrike" dirty="0">
              <a:solidFill>
                <a:srgbClr val="3D3D3D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And if you know the eight properties // you‘ll be motivated to think about what you might do to mitigate any impediments that restrict the flow through the system.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In other words // we need an accelerator to understand and improve flow for each of the properties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So, let’s dive in to the eight accelerators of a flow based system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E66F53-367B-DA44-BD0F-DD424DCA227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95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#1 Visualize and limit WIP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960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Overloading a system with more work than can be reasonably accomplished confuses priorities // causes frequent context switching // and increases overhead. It overloads people and their brains // scatters focus // reduces productivity and throughput // and increases wait times for new functionality. // And its frustrating.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The first step is to make the current WIP visible to all stakeholders. A Kanban board is a simple way of doing that.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Often // simply visualizing the current volume of work is the wake-up call that causes practitioners to start addressing the systemic problems of too much work and too little flow.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The next step is to start balancing the amount of WIP against the available capacity. This is done by establishing—and continually adjusting—WIP limits for the relevant states. 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Limiting WIP, however, requires knowledge // discipline // and commitment. It may even seem counterintuitive at first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Here’s some things to think about: 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→Are you visualizing the WIP you need to visualize?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→How do you react to it?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→How is this different at different levels?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→Where is it most critical?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E66F53-367B-DA44-BD0F-DD424DCA22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906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#2 Address bottlenecks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4934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t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Bottlenecks occur wherever people or resources // systems, materials, and so on // in the flow of value experience demand greater than the available capacity. // Examples include a shortage of a specialized skills // insufficient build servers in the CI/CD pipeline // or a silicon supply shortage for building a cyber-physical system. // Work piles up at a bottleneck and limits the effective throughput of value // as the figure illustrates.</a:t>
            </a:r>
            <a:endParaRPr lang="en-US" b="0" dirty="0">
              <a:effectLst/>
            </a:endParaRPr>
          </a:p>
          <a:p>
            <a:pPr algn="l" rtl="0" fontAlgn="t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Bottlenecks cause the value stream to operate slowly and uneconomically // far below its potential capacity. // By the theory of constraints // investment in optimizing the system at any other point than the dominant bottleneck is waste // as it will not improve the throughput of the system.</a:t>
            </a:r>
            <a:endParaRPr lang="en-US" b="0" dirty="0">
              <a:effectLst/>
            </a:endParaRPr>
          </a:p>
          <a:p>
            <a:pPr algn="l" rtl="0" fontAlgn="t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Bottlenecks must be found and addressed by adding additional skills // people // or other resources at the bottleneck step. // While that is not always easy to do // there are reasons why the bottleneck is a bottleneck // eliminating bottlenecks must be a primary focus as throughput will not increase until the bottleneck is addressed.</a:t>
            </a:r>
            <a:endParaRPr lang="en-US" b="0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E66F53-367B-DA44-BD0F-DD424DCA22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365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3. Minimize handoffs and dependencies.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5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3.sv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emf"/><Relationship Id="rId4" Type="http://schemas.openxmlformats.org/officeDocument/2006/relationships/image" Target="../media/image13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k Tea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3044910" y="1412726"/>
            <a:ext cx="4570223" cy="175015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tabLst/>
              <a:defRPr sz="2800" b="1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37592" y="3162885"/>
            <a:ext cx="4570223" cy="5550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0" cap="none" spc="0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FC9492-7B07-AB44-9935-874F673BF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625" t="-4645" r="48607" b="4645"/>
          <a:stretch/>
        </p:blipFill>
        <p:spPr>
          <a:xfrm rot="10800000">
            <a:off x="-1" y="0"/>
            <a:ext cx="2731714" cy="5143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503C75-E714-EE49-9523-824E61C1DE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2059" y="4508313"/>
            <a:ext cx="14351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3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- Dk Tea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8044C269-3E59-7544-9F41-39B0E9BA57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3200400"/>
            <a:ext cx="9144000" cy="19431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565541" y="172496"/>
            <a:ext cx="8235559" cy="171464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800" b="1" spc="0" baseline="0">
                <a:solidFill>
                  <a:schemeClr val="bg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5542" y="1956408"/>
            <a:ext cx="8236290" cy="685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0" cap="none" spc="0" baseline="0">
                <a:solidFill>
                  <a:schemeClr val="accent5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6A75B3-72C6-AA4D-870F-DCCF494D2D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/>
              <a:t>© Scaled Agile, Inc.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64FAC8-CC2A-D74A-A620-74142EEBAE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/>
              <a:t>- </a:t>
            </a:r>
            <a:fld id="{C21C29FA-D81F-9D40-A402-D660C1847F79}" type="slidenum">
              <a:rPr lang="en-US" smtClean="0"/>
              <a:pPr/>
              <a:t>‹#›</a:t>
            </a:fld>
            <a:r>
              <a:rPr lang="en-US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0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-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525464" y="1793107"/>
            <a:ext cx="8355545" cy="171464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800" b="1" spc="0" baseline="0">
                <a:solidFill>
                  <a:schemeClr val="bg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5464" y="3577019"/>
            <a:ext cx="8336744" cy="685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0" cap="none" spc="0" baseline="0">
                <a:solidFill>
                  <a:schemeClr val="bg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A7E4D-D22B-A14B-ADF6-2255029AC5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/>
              <a:t>© Scaled Agile, Inc.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358E0-8E48-6449-847E-A422A21C3E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/>
              <a:t>- </a:t>
            </a:r>
            <a:fld id="{C21C29FA-D81F-9D40-A402-D660C1847F79}" type="slidenum">
              <a:rPr lang="en-US" smtClean="0"/>
              <a:pPr/>
              <a:t>‹#›</a:t>
            </a:fld>
            <a:r>
              <a:rPr lang="en-US"/>
              <a:t> -</a:t>
            </a:r>
            <a:endParaRPr lang="en-US" dirty="0"/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A690CE07-FFD2-8441-AC65-D2284CD9D0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51" t="15955" r="20155" b="-15955"/>
          <a:stretch/>
        </p:blipFill>
        <p:spPr>
          <a:xfrm>
            <a:off x="2077081" y="0"/>
            <a:ext cx="7066919" cy="140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36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- Gre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02EE6ED-C5B6-BB47-B425-12856C19C9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06" y="0"/>
            <a:ext cx="2819400" cy="51435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33A4CA1-2E00-A640-911D-FA3B1294A2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12593" y="1793107"/>
            <a:ext cx="5688507" cy="171464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800" b="1" spc="0" baseline="0">
                <a:solidFill>
                  <a:schemeClr val="bg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60787F0E-01FA-A64F-A81F-097E732CA9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12593" y="3577019"/>
            <a:ext cx="5675708" cy="685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0" cap="none" spc="0" baseline="0">
                <a:solidFill>
                  <a:schemeClr val="bg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2199442-4DDE-DF43-8FD8-9FC351C9FB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/>
              <a:t>© Scaled Agile, Inc.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D2CCF5-12B0-3546-BFFE-0682661836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/>
              <a:t>- </a:t>
            </a:r>
            <a:fld id="{C21C29FA-D81F-9D40-A402-D660C1847F79}" type="slidenum">
              <a:rPr lang="en-US" smtClean="0"/>
              <a:pPr/>
              <a:t>‹#›</a:t>
            </a:fld>
            <a:r>
              <a:rPr lang="en-US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38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- Lt Blu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B9AA2A-D69D-2B4D-8BD6-A83803E597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0800000">
            <a:off x="6659076" y="0"/>
            <a:ext cx="2484924" cy="51435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525464" y="880681"/>
            <a:ext cx="5950640" cy="262706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800" b="1" spc="0" baseline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5464" y="3577019"/>
            <a:ext cx="5967831" cy="685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0" cap="none" spc="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1315072-22D5-A343-819F-5FC7A275AF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/>
              <a:t>© Scaled Agile, Inc.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BB42FA-04B0-5A4C-8E89-A5E0794211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/>
              <a:t>- </a:t>
            </a:r>
            <a:fld id="{C21C29FA-D81F-9D40-A402-D660C1847F79}" type="slidenum">
              <a:rPr lang="en-US" smtClean="0"/>
              <a:pPr/>
              <a:t>‹#›</a:t>
            </a:fld>
            <a:r>
              <a:rPr lang="en-US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67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- Ivor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525463" y="880681"/>
            <a:ext cx="5259985" cy="262706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800" b="1" spc="0" baseline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5465" y="3577019"/>
            <a:ext cx="5275181" cy="685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0" cap="none" spc="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1315072-22D5-A343-819F-5FC7A275AF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© Scaled Agile, Inc.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BB42FA-04B0-5A4C-8E89-A5E0794211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- </a:t>
            </a:r>
            <a:fld id="{C21C29FA-D81F-9D40-A402-D660C1847F79}" type="slidenum">
              <a:rPr lang="en-US" smtClean="0"/>
              <a:pPr/>
              <a:t>‹#›</a:t>
            </a:fld>
            <a:r>
              <a:rPr lang="en-US"/>
              <a:t> -</a:t>
            </a:r>
            <a:endParaRPr lang="en-US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FB8F1022-2708-2A41-A32C-001F587E5E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238" t="-7315" r="50000" b="7315"/>
          <a:stretch/>
        </p:blipFill>
        <p:spPr>
          <a:xfrm rot="10800000" flipH="1">
            <a:off x="6400799" y="0"/>
            <a:ext cx="27432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9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- Turq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525465" y="1793107"/>
            <a:ext cx="8275636" cy="171464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800" b="1" spc="0" baseline="0">
                <a:solidFill>
                  <a:schemeClr val="bg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5464" y="3577019"/>
            <a:ext cx="8276371" cy="685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0" cap="none" spc="0" baseline="0">
                <a:solidFill>
                  <a:schemeClr val="bg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7EE694-8BD8-5A46-B9CF-D353508F9A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/>
              <a:t>© Scaled Agile, Inc.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E64B8-C4D2-D94F-A3D2-3659087690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/>
              <a:t>- </a:t>
            </a:r>
            <a:fld id="{C21C29FA-D81F-9D40-A402-D660C1847F79}" type="slidenum">
              <a:rPr lang="en-US" smtClean="0"/>
              <a:pPr/>
              <a:t>‹#›</a:t>
            </a:fld>
            <a:r>
              <a:rPr lang="en-US"/>
              <a:t> -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C6DF1C-3132-B84C-95B7-C5C81D88B8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0800000">
            <a:off x="2824" y="-38100"/>
            <a:ext cx="9138352" cy="200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03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315B4E-DD66-964A-9544-329E0C776E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© Scaled Agile, Inc.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CF4434-CB6A-C342-9861-5EB5CDE8E4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- </a:t>
            </a:r>
            <a:fld id="{C21C29FA-D81F-9D40-A402-D660C1847F79}" type="slidenum">
              <a:rPr lang="en-US" smtClean="0"/>
              <a:pPr/>
              <a:t>‹#›</a:t>
            </a:fld>
            <a:r>
              <a:rPr lang="en-US"/>
              <a:t> -</a:t>
            </a:r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6EF1C52-CD1A-F148-BACE-D8824DEC6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24182"/>
            <a:ext cx="8458202" cy="714664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25F6D9E-D884-D142-883D-B4775D6B1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940955"/>
            <a:ext cx="8458200" cy="1484124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 marL="428625" indent="-200025">
              <a:tabLst/>
              <a:defRPr sz="1400">
                <a:solidFill>
                  <a:srgbClr val="000000"/>
                </a:solidFill>
              </a:defRPr>
            </a:lvl2pPr>
            <a:lvl3pPr marL="857250" indent="-169863">
              <a:tabLst/>
              <a:defRPr sz="1200">
                <a:solidFill>
                  <a:srgbClr val="000000"/>
                </a:solidFill>
              </a:defRPr>
            </a:lvl3pPr>
            <a:lvl4pPr marL="1200150" indent="-168275">
              <a:tabLst/>
              <a:defRPr sz="1200">
                <a:solidFill>
                  <a:srgbClr val="000000"/>
                </a:solidFill>
              </a:defRPr>
            </a:lvl4pPr>
            <a:lvl5pPr marL="1543050" indent="-168275">
              <a:tabLst/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4" orient="horz" pos="3108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AL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5400102-1257-8A43-9EDE-7EF3084D31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5532" t="-105" r="-5164" b="4097"/>
          <a:stretch/>
        </p:blipFill>
        <p:spPr>
          <a:xfrm>
            <a:off x="8286395" y="198408"/>
            <a:ext cx="857605" cy="494509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E871684-93BD-6342-BE85-D831B2B97C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© Scaled Agile, Inc.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EF5BE3-661C-CC4B-B8C0-63145E68FC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- </a:t>
            </a:r>
            <a:fld id="{C21C29FA-D81F-9D40-A402-D660C1847F79}" type="slidenum">
              <a:rPr lang="en-US" smtClean="0"/>
              <a:pPr/>
              <a:t>‹#›</a:t>
            </a:fld>
            <a:r>
              <a:rPr lang="en-US"/>
              <a:t> -</a:t>
            </a:r>
            <a:endParaRPr lang="en-US" dirty="0"/>
          </a:p>
        </p:txBody>
      </p:sp>
      <p:sp>
        <p:nvSpPr>
          <p:cNvPr id="9" name="Title Placeholder 6">
            <a:extLst>
              <a:ext uri="{FF2B5EF4-FFF2-40B4-BE49-F238E27FC236}">
                <a16:creationId xmlns:a16="http://schemas.microsoft.com/office/drawing/2014/main" id="{FC92E83F-26F5-CC42-AFD8-91EE522B1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8" y="124182"/>
            <a:ext cx="7498080" cy="7146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4F5664A-6662-C34B-9DE6-04356CFB3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899" y="940955"/>
            <a:ext cx="7498080" cy="1484124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 marL="428625" indent="-200025">
              <a:tabLst/>
              <a:defRPr sz="1400">
                <a:solidFill>
                  <a:srgbClr val="000000"/>
                </a:solidFill>
              </a:defRPr>
            </a:lvl2pPr>
            <a:lvl3pPr marL="857250" indent="-169863">
              <a:tabLst/>
              <a:defRPr sz="1200">
                <a:solidFill>
                  <a:srgbClr val="000000"/>
                </a:solidFill>
              </a:defRPr>
            </a:lvl3pPr>
            <a:lvl4pPr marL="1200150" indent="-168275">
              <a:tabLst/>
              <a:defRPr sz="1200">
                <a:solidFill>
                  <a:srgbClr val="000000"/>
                </a:solidFill>
              </a:defRPr>
            </a:lvl4pPr>
            <a:lvl5pPr marL="1543050" indent="-168275">
              <a:tabLst/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- Revers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85EC3C-879B-8B4A-9B81-AAA0201E48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/>
              <a:t>© Scaled Agile, Inc.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2CBE51-4811-5049-9CE0-2A6B6C5F0A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/>
              <a:t>- </a:t>
            </a:r>
            <a:fld id="{C21C29FA-D81F-9D40-A402-D660C1847F79}" type="slidenum">
              <a:rPr lang="en-US" smtClean="0"/>
              <a:pPr/>
              <a:t>‹#›</a:t>
            </a:fld>
            <a:r>
              <a:rPr lang="en-US"/>
              <a:t> -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CDF0907-84EB-F54E-B6B6-ADCDA1889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D3C52C4-1B8F-0745-A00E-77FAA2FB2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940955"/>
            <a:ext cx="8458200" cy="1484124"/>
          </a:xfrm>
          <a:prstGeom prst="rect">
            <a:avLst/>
          </a:prstGeom>
        </p:spPr>
        <p:txBody>
          <a:bodyPr>
            <a:spAutoFit/>
          </a:bodyPr>
          <a:lstStyle>
            <a:lvl1pPr>
              <a:buClrTx/>
              <a:defRPr sz="1800">
                <a:solidFill>
                  <a:schemeClr val="bg1"/>
                </a:solidFill>
              </a:defRPr>
            </a:lvl1pPr>
            <a:lvl2pPr marL="428625" indent="-200025">
              <a:buClrTx/>
              <a:tabLst/>
              <a:defRPr sz="1400">
                <a:solidFill>
                  <a:schemeClr val="bg1"/>
                </a:solidFill>
              </a:defRPr>
            </a:lvl2pPr>
            <a:lvl3pPr marL="857250" indent="-169863">
              <a:buClrTx/>
              <a:tabLst/>
              <a:defRPr sz="1200">
                <a:solidFill>
                  <a:schemeClr val="bg1"/>
                </a:solidFill>
              </a:defRPr>
            </a:lvl3pPr>
            <a:lvl4pPr marL="1200150" indent="-168275">
              <a:buClrTx/>
              <a:tabLst/>
              <a:defRPr sz="1200">
                <a:solidFill>
                  <a:schemeClr val="bg1"/>
                </a:solidFill>
              </a:defRPr>
            </a:lvl4pPr>
            <a:lvl5pPr marL="1543050" indent="-168275">
              <a:buClrTx/>
              <a:tabLst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41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ALT - Revers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>
            <a:extLst>
              <a:ext uri="{FF2B5EF4-FFF2-40B4-BE49-F238E27FC236}">
                <a16:creationId xmlns:a16="http://schemas.microsoft.com/office/drawing/2014/main" id="{3D68ECB5-9F2F-3241-9126-F59EB08BD6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5532" t="-105" r="-5164" b="4097"/>
          <a:stretch/>
        </p:blipFill>
        <p:spPr>
          <a:xfrm>
            <a:off x="8286395" y="198408"/>
            <a:ext cx="857605" cy="494509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85EC3C-879B-8B4A-9B81-AAA0201E48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/>
              <a:t>© Scaled Agile, Inc.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2CBE51-4811-5049-9CE0-2A6B6C5F0A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/>
              <a:t>- </a:t>
            </a:r>
            <a:fld id="{C21C29FA-D81F-9D40-A402-D660C1847F79}" type="slidenum">
              <a:rPr lang="en-US" smtClean="0"/>
              <a:pPr/>
              <a:t>‹#›</a:t>
            </a:fld>
            <a:r>
              <a:rPr lang="en-US"/>
              <a:t> -</a:t>
            </a:r>
            <a:endParaRPr lang="en-US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87B1C982-7ADD-7445-AE12-CD5C49C4D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24182"/>
            <a:ext cx="7498080" cy="7146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47B8FF4-90A0-BC45-AB61-435EF539C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705" y="940955"/>
            <a:ext cx="7498080" cy="1484124"/>
          </a:xfrm>
          <a:prstGeom prst="rect">
            <a:avLst/>
          </a:prstGeom>
        </p:spPr>
        <p:txBody>
          <a:bodyPr>
            <a:spAutoFit/>
          </a:bodyPr>
          <a:lstStyle>
            <a:lvl1pPr>
              <a:buClr>
                <a:schemeClr val="bg1"/>
              </a:buClr>
              <a:defRPr>
                <a:solidFill>
                  <a:srgbClr val="FFFFFF"/>
                </a:solidFill>
              </a:defRPr>
            </a:lvl1pPr>
            <a:lvl2pPr marL="428625" indent="-200025">
              <a:buClr>
                <a:schemeClr val="bg1"/>
              </a:buClr>
              <a:tabLst/>
              <a:defRPr>
                <a:solidFill>
                  <a:srgbClr val="FFFFFF"/>
                </a:solidFill>
              </a:defRPr>
            </a:lvl2pPr>
            <a:lvl3pPr marL="857250" indent="-169863">
              <a:buClr>
                <a:schemeClr val="bg1"/>
              </a:buClr>
              <a:tabLst/>
              <a:defRPr>
                <a:solidFill>
                  <a:srgbClr val="FFFFFF"/>
                </a:solidFill>
              </a:defRPr>
            </a:lvl3pPr>
            <a:lvl4pPr marL="1200150" indent="-168275">
              <a:buClr>
                <a:schemeClr val="bg1"/>
              </a:buClr>
              <a:tabLst/>
              <a:defRPr>
                <a:solidFill>
                  <a:srgbClr val="FFFFFF"/>
                </a:solidFill>
              </a:defRPr>
            </a:lvl4pPr>
            <a:lvl5pPr marL="1543050" indent="-168275">
              <a:buClr>
                <a:schemeClr val="bg1"/>
              </a:buClr>
              <a:tabLst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40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Ivor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FF822C2-816E-D440-BFCA-66292EA2AC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4910" y="1412726"/>
            <a:ext cx="4570223" cy="175015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tabLst/>
              <a:defRPr sz="2800" b="1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7917421-030C-4F4A-BDFE-6E309CC68D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37592" y="3162885"/>
            <a:ext cx="4570223" cy="5550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0" cap="none" spc="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849F8E-3AF8-4A4B-98A5-26CA673C4B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75" t="-905" r="-1975" b="41563"/>
          <a:stretch/>
        </p:blipFill>
        <p:spPr>
          <a:xfrm rot="5400000">
            <a:off x="-1077017" y="1077019"/>
            <a:ext cx="5143497" cy="29894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234FCB-0031-B748-9729-1A224DE4BC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9057" y="4509247"/>
            <a:ext cx="14351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9444" y="940955"/>
            <a:ext cx="4051656" cy="148412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  <a:lvl2pPr marL="428625" indent="-200025">
              <a:tabLst/>
              <a:defRPr sz="1400"/>
            </a:lvl2pPr>
            <a:lvl3pPr marL="857250" indent="-169863">
              <a:tabLst/>
              <a:defRPr sz="1200"/>
            </a:lvl3pPr>
            <a:lvl4pPr marL="1200150" indent="-168275">
              <a:tabLst/>
              <a:defRPr sz="1200"/>
            </a:lvl4pPr>
            <a:lvl5pPr marL="1543050" indent="-168275">
              <a:tabLst/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024E868-0EF0-7141-BD66-E36221F256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© Scaled Agile, Inc.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F85BA7-B1B9-0147-B1FF-62A23FAC74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- </a:t>
            </a:r>
            <a:fld id="{C21C29FA-D81F-9D40-A402-D660C1847F79}" type="slidenum">
              <a:rPr lang="en-US" smtClean="0"/>
              <a:pPr/>
              <a:t>‹#›</a:t>
            </a:fld>
            <a:r>
              <a:rPr lang="en-US"/>
              <a:t> -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573B8DB-C6FD-B849-9078-09A105943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DBECDB7-1FA2-D649-9F6B-A76B16711BFA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342901" y="940955"/>
            <a:ext cx="4051656" cy="148412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  <a:lvl2pPr marL="428625" indent="-200025">
              <a:tabLst/>
              <a:defRPr sz="1400"/>
            </a:lvl2pPr>
            <a:lvl3pPr marL="857250" indent="-169863">
              <a:tabLst/>
              <a:defRPr sz="1200"/>
            </a:lvl3pPr>
            <a:lvl4pPr marL="1200150" indent="-168275">
              <a:tabLst/>
              <a:defRPr sz="1200"/>
            </a:lvl4pPr>
            <a:lvl5pPr marL="1543050" indent="-168275">
              <a:tabLst/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- Revers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85EC3C-879B-8B4A-9B81-AAA0201E48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/>
              <a:t>© Scaled Agile, Inc.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2CBE51-4811-5049-9CE0-2A6B6C5F0A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/>
              <a:t>- </a:t>
            </a:r>
            <a:fld id="{C21C29FA-D81F-9D40-A402-D660C1847F79}" type="slidenum">
              <a:rPr lang="en-US" smtClean="0"/>
              <a:pPr/>
              <a:t>‹#›</a:t>
            </a:fld>
            <a:r>
              <a:rPr lang="en-US"/>
              <a:t> -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CDF0907-84EB-F54E-B6B6-ADCDA1889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44A6C37-A400-A942-BDA8-91CB99F59C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5280" y="940955"/>
            <a:ext cx="4054232" cy="1484124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 sz="1800">
                <a:solidFill>
                  <a:schemeClr val="bg1"/>
                </a:solidFill>
              </a:defRPr>
            </a:lvl1pPr>
            <a:lvl2pPr marL="428625" indent="-200025">
              <a:buClr>
                <a:schemeClr val="bg1"/>
              </a:buClr>
              <a:tabLst/>
              <a:defRPr sz="1400">
                <a:solidFill>
                  <a:schemeClr val="bg1"/>
                </a:solidFill>
              </a:defRPr>
            </a:lvl2pPr>
            <a:lvl3pPr marL="857250" indent="-169863">
              <a:buClr>
                <a:schemeClr val="bg1"/>
              </a:buClr>
              <a:tabLst/>
              <a:defRPr sz="1200">
                <a:solidFill>
                  <a:schemeClr val="bg1"/>
                </a:solidFill>
              </a:defRPr>
            </a:lvl3pPr>
            <a:lvl4pPr marL="1200150" indent="-168275">
              <a:buClr>
                <a:schemeClr val="bg1"/>
              </a:buClr>
              <a:tabLst/>
              <a:defRPr sz="1200">
                <a:solidFill>
                  <a:schemeClr val="bg1"/>
                </a:solidFill>
              </a:defRPr>
            </a:lvl4pPr>
            <a:lvl5pPr marL="1543050" indent="-168275">
              <a:buClr>
                <a:schemeClr val="bg1"/>
              </a:buClr>
              <a:tabLst/>
              <a:defRPr sz="1200">
                <a:solidFill>
                  <a:schemeClr val="bg1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A6CB9BD-07CA-B84A-91BF-99D8EDF10B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49444" y="940955"/>
            <a:ext cx="4051656" cy="1484124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 sz="1800">
                <a:solidFill>
                  <a:schemeClr val="bg1"/>
                </a:solidFill>
              </a:defRPr>
            </a:lvl1pPr>
            <a:lvl2pPr marL="428625" indent="-200025">
              <a:buClr>
                <a:schemeClr val="bg1"/>
              </a:buClr>
              <a:tabLst/>
              <a:defRPr sz="1400">
                <a:solidFill>
                  <a:schemeClr val="bg1"/>
                </a:solidFill>
              </a:defRPr>
            </a:lvl2pPr>
            <a:lvl3pPr marL="857250" indent="-169863">
              <a:buClr>
                <a:schemeClr val="bg1"/>
              </a:buClr>
              <a:tabLst/>
              <a:defRPr sz="1200">
                <a:solidFill>
                  <a:schemeClr val="bg1"/>
                </a:solidFill>
              </a:defRPr>
            </a:lvl3pPr>
            <a:lvl4pPr marL="1200150" indent="-168275">
              <a:buClr>
                <a:schemeClr val="bg1"/>
              </a:buClr>
              <a:tabLst/>
              <a:defRPr sz="1200">
                <a:solidFill>
                  <a:schemeClr val="bg1"/>
                </a:solidFill>
              </a:defRPr>
            </a:lvl4pPr>
            <a:lvl5pPr marL="1543050" indent="-168275">
              <a:buClr>
                <a:schemeClr val="bg1"/>
              </a:buClr>
              <a:tabLst/>
              <a:defRPr sz="1200">
                <a:solidFill>
                  <a:schemeClr val="bg1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5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4829633" y="1729979"/>
            <a:ext cx="3971467" cy="1484124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00"/>
            </a:lvl1pPr>
            <a:lvl2pPr marL="428625" indent="-200025">
              <a:tabLst/>
              <a:defRPr sz="1400"/>
            </a:lvl2pPr>
            <a:lvl3pPr marL="857250" indent="-169863">
              <a:tabLst/>
              <a:defRPr sz="1200"/>
            </a:lvl3pPr>
            <a:lvl4pPr marL="1200150" indent="-168275">
              <a:tabLst/>
              <a:defRPr sz="1200"/>
            </a:lvl4pPr>
            <a:lvl5pPr marL="1543050" indent="-168275"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29634" y="837045"/>
            <a:ext cx="3971467" cy="747351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ED5595-918E-A44C-820B-04E6188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© Scaled Agile, Inc.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DAD039-418E-6E48-B764-66DB5B651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- </a:t>
            </a:r>
            <a:fld id="{C21C29FA-D81F-9D40-A402-D660C1847F79}" type="slidenum">
              <a:rPr lang="en-US" smtClean="0"/>
              <a:pPr/>
              <a:t>‹#›</a:t>
            </a:fld>
            <a:r>
              <a:rPr lang="en-US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96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 - Revers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29634" y="837045"/>
            <a:ext cx="3971467" cy="747351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ED5595-918E-A44C-820B-04E6188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/>
              <a:t>© Scaled Agile, Inc.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DAD039-418E-6E48-B764-66DB5B651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/>
              <a:t>- </a:t>
            </a:r>
            <a:fld id="{C21C29FA-D81F-9D40-A402-D660C1847F79}" type="slidenum">
              <a:rPr lang="en-US" smtClean="0"/>
              <a:pPr/>
              <a:t>‹#›</a:t>
            </a:fld>
            <a:r>
              <a:rPr lang="en-US"/>
              <a:t> -</a:t>
            </a:r>
            <a:endParaRPr lang="en-US" dirty="0"/>
          </a:p>
        </p:txBody>
      </p:sp>
      <p:sp>
        <p:nvSpPr>
          <p:cNvPr id="6" name="Content Placeholder 13">
            <a:extLst>
              <a:ext uri="{FF2B5EF4-FFF2-40B4-BE49-F238E27FC236}">
                <a16:creationId xmlns:a16="http://schemas.microsoft.com/office/drawing/2014/main" id="{D14ADE32-28DB-A84E-A5D1-EEC23291260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829633" y="1729979"/>
            <a:ext cx="3971467" cy="1484124"/>
          </a:xfrm>
          <a:prstGeom prst="rect">
            <a:avLst/>
          </a:prstGeom>
        </p:spPr>
        <p:txBody>
          <a:bodyPr>
            <a:spAutoFit/>
          </a:bodyPr>
          <a:lstStyle>
            <a:lvl1pPr>
              <a:buClrTx/>
              <a:defRPr sz="1800">
                <a:solidFill>
                  <a:schemeClr val="bg1"/>
                </a:solidFill>
              </a:defRPr>
            </a:lvl1pPr>
            <a:lvl2pPr marL="428625" indent="-200025">
              <a:buClrTx/>
              <a:tabLst/>
              <a:defRPr sz="1400">
                <a:solidFill>
                  <a:schemeClr val="bg1"/>
                </a:solidFill>
              </a:defRPr>
            </a:lvl2pPr>
            <a:lvl3pPr marL="857250" indent="-169863">
              <a:buClrTx/>
              <a:tabLst/>
              <a:defRPr sz="1200">
                <a:solidFill>
                  <a:schemeClr val="bg1"/>
                </a:solidFill>
              </a:defRPr>
            </a:lvl3pPr>
            <a:lvl4pPr marL="1200150" indent="-168275">
              <a:buClrTx/>
              <a:tabLst/>
              <a:defRPr sz="1200">
                <a:solidFill>
                  <a:schemeClr val="bg1"/>
                </a:solidFill>
              </a:defRPr>
            </a:lvl4pPr>
            <a:lvl5pPr marL="1543050" indent="-168275">
              <a:buClrTx/>
              <a:tabLst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41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87744-3B8E-EB4C-BE81-818455F9D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38466-2F94-2444-A040-D18BA319C4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© Scaled Agile, Inc.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D8C60-AF59-7147-B2BB-DB1213DC12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- </a:t>
            </a:r>
            <a:fld id="{C21C29FA-D81F-9D40-A402-D660C1847F79}" type="slidenum">
              <a:rPr lang="en-US" smtClean="0"/>
              <a:pPr/>
              <a:t>‹#›</a:t>
            </a:fld>
            <a:r>
              <a:rPr lang="en-US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60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Revers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87744-3B8E-EB4C-BE81-818455F9D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461225-6834-6747-B0F7-15045BAA83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/>
              <a:t>© Scaled Agile, Inc.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E59C70-7E93-6B49-8B25-D6A03545C0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/>
              <a:t>- </a:t>
            </a:r>
            <a:fld id="{C21C29FA-D81F-9D40-A402-D660C1847F79}" type="slidenum">
              <a:rPr lang="en-US" smtClean="0"/>
              <a:pPr/>
              <a:t>‹#›</a:t>
            </a:fld>
            <a:r>
              <a:rPr lang="en-US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84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e Graph Exam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38466-2F94-2444-A040-D18BA319C4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© Scaled Agile, Inc.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D8C60-AF59-7147-B2BB-DB1213DC12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- </a:t>
            </a:r>
            <a:fld id="{C21C29FA-D81F-9D40-A402-D660C1847F79}" type="slidenum">
              <a:rPr lang="en-US" smtClean="0"/>
              <a:pPr/>
              <a:t>‹#›</a:t>
            </a:fld>
            <a:r>
              <a:rPr lang="en-US"/>
              <a:t> -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827F35-969F-4849-8744-F361D98D5615}"/>
              </a:ext>
            </a:extLst>
          </p:cNvPr>
          <p:cNvSpPr/>
          <p:nvPr userDrawn="1"/>
        </p:nvSpPr>
        <p:spPr>
          <a:xfrm>
            <a:off x="6033247" y="0"/>
            <a:ext cx="311075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accent6"/>
              </a:solidFill>
            </a:endParaRPr>
          </a:p>
        </p:txBody>
      </p:sp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10BCDEF0-F3CA-414F-BECC-12ACD162156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826831468"/>
              </p:ext>
            </p:extLst>
          </p:nvPr>
        </p:nvGraphicFramePr>
        <p:xfrm>
          <a:off x="0" y="642174"/>
          <a:ext cx="6033247" cy="4222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927D368F-10AB-0542-BC79-BCEF473078E1}"/>
              </a:ext>
            </a:extLst>
          </p:cNvPr>
          <p:cNvSpPr txBox="1">
            <a:spLocks/>
          </p:cNvSpPr>
          <p:nvPr userDrawn="1"/>
        </p:nvSpPr>
        <p:spPr>
          <a:xfrm>
            <a:off x="8369007" y="4768925"/>
            <a:ext cx="432093" cy="2647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7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alpha val="50000"/>
                  </a:schemeClr>
                </a:solidFill>
              </a:rPr>
              <a:t>- </a:t>
            </a:r>
            <a:fld id="{C21C29FA-D81F-9D40-A402-D660C1847F79}" type="slidenum">
              <a:rPr lang="en-US" smtClean="0">
                <a:solidFill>
                  <a:schemeClr val="bg1">
                    <a:alpha val="50000"/>
                  </a:schemeClr>
                </a:solidFill>
              </a:rPr>
              <a:pPr/>
              <a:t>‹#›</a:t>
            </a:fld>
            <a:r>
              <a:rPr lang="en-US" dirty="0">
                <a:solidFill>
                  <a:schemeClr val="bg1">
                    <a:alpha val="50000"/>
                  </a:schemeClr>
                </a:solidFill>
              </a:rPr>
              <a:t> -</a:t>
            </a: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F5BC0598-E8E6-184D-97A1-8AE995F2C6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24182"/>
            <a:ext cx="5516294" cy="714664"/>
          </a:xfrm>
        </p:spPr>
        <p:txBody>
          <a:bodyPr/>
          <a:lstStyle/>
          <a:p>
            <a:r>
              <a:rPr lang="en-US" dirty="0"/>
              <a:t>Line Graph Example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C8D514-386F-DE41-8CD2-AEB77741BB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29375" y="1273175"/>
            <a:ext cx="2371725" cy="1856534"/>
          </a:xfrm>
        </p:spPr>
        <p:txBody>
          <a:bodyPr>
            <a:noAutofit/>
          </a:bodyPr>
          <a:lstStyle>
            <a:lvl1pPr>
              <a:buClrTx/>
              <a:defRPr sz="1400">
                <a:solidFill>
                  <a:schemeClr val="bg2"/>
                </a:solidFill>
              </a:defRPr>
            </a:lvl1pPr>
            <a:lvl2pPr>
              <a:buClrTx/>
              <a:defRPr sz="1200">
                <a:solidFill>
                  <a:schemeClr val="bg2"/>
                </a:solidFill>
              </a:defRPr>
            </a:lvl2pPr>
            <a:lvl3pPr>
              <a:buClrTx/>
              <a:defRPr sz="1200">
                <a:solidFill>
                  <a:schemeClr val="bg2"/>
                </a:solidFill>
              </a:defRPr>
            </a:lvl3pPr>
            <a:lvl4pPr>
              <a:buClrTx/>
              <a:defRPr sz="1200">
                <a:solidFill>
                  <a:schemeClr val="bg2"/>
                </a:solidFill>
              </a:defRPr>
            </a:lvl4pPr>
            <a:lvl5pPr>
              <a:buClrTx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4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Exam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38466-2F94-2444-A040-D18BA319C4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© Scaled Agile, Inc.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D8C60-AF59-7147-B2BB-DB1213DC12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- </a:t>
            </a:r>
            <a:fld id="{C21C29FA-D81F-9D40-A402-D660C1847F79}" type="slidenum">
              <a:rPr lang="en-US" smtClean="0"/>
              <a:pPr/>
              <a:t>‹#›</a:t>
            </a:fld>
            <a:r>
              <a:rPr lang="en-US"/>
              <a:t> -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872F8D-07F0-D646-9711-B6476D725735}"/>
              </a:ext>
            </a:extLst>
          </p:cNvPr>
          <p:cNvSpPr/>
          <p:nvPr userDrawn="1"/>
        </p:nvSpPr>
        <p:spPr>
          <a:xfrm>
            <a:off x="6033247" y="0"/>
            <a:ext cx="3110753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accent6"/>
              </a:solidFill>
            </a:endParaRPr>
          </a:p>
        </p:txBody>
      </p:sp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6F50D63A-12A2-6E4C-B16D-53E62A7BC2D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231542825"/>
              </p:ext>
            </p:extLst>
          </p:nvPr>
        </p:nvGraphicFramePr>
        <p:xfrm>
          <a:off x="277906" y="690282"/>
          <a:ext cx="5459506" cy="39753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2B84C2C-BCC7-D24B-B299-95886E9BBE2E}"/>
              </a:ext>
            </a:extLst>
          </p:cNvPr>
          <p:cNvSpPr txBox="1">
            <a:spLocks/>
          </p:cNvSpPr>
          <p:nvPr userDrawn="1"/>
        </p:nvSpPr>
        <p:spPr>
          <a:xfrm>
            <a:off x="8369007" y="4768925"/>
            <a:ext cx="432093" cy="2647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7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- </a:t>
            </a:r>
            <a:fld id="{C21C29FA-D81F-9D40-A402-D660C1847F79}" type="slidenum">
              <a:rPr lang="en-US" smtClean="0"/>
              <a:pPr/>
              <a:t>‹#›</a:t>
            </a:fld>
            <a:r>
              <a:rPr lang="en-US"/>
              <a:t> -</a:t>
            </a:r>
            <a:endParaRPr lang="en-US" dirty="0"/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98B01978-554C-D84D-B0F9-6BE5A8095A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24182"/>
            <a:ext cx="5516294" cy="714664"/>
          </a:xfrm>
        </p:spPr>
        <p:txBody>
          <a:bodyPr/>
          <a:lstStyle/>
          <a:p>
            <a:r>
              <a:rPr lang="en-US" dirty="0"/>
              <a:t>Pie Chart Example 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AB747014-A625-4E40-B010-5575EACC89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29375" y="1273175"/>
            <a:ext cx="2371725" cy="1856534"/>
          </a:xfrm>
        </p:spPr>
        <p:txBody>
          <a:bodyPr>
            <a:noAutofit/>
          </a:bodyPr>
          <a:lstStyle>
            <a:lvl1pPr>
              <a:buClrTx/>
              <a:defRPr sz="1400">
                <a:solidFill>
                  <a:schemeClr val="tx2"/>
                </a:solidFill>
              </a:defRPr>
            </a:lvl1pPr>
            <a:lvl2pPr>
              <a:buClrTx/>
              <a:defRPr sz="1200">
                <a:solidFill>
                  <a:schemeClr val="tx2"/>
                </a:solidFill>
              </a:defRPr>
            </a:lvl2pPr>
            <a:lvl3pPr>
              <a:buClrTx/>
              <a:defRPr sz="1200">
                <a:solidFill>
                  <a:schemeClr val="tx2"/>
                </a:solidFill>
              </a:defRPr>
            </a:lvl3pPr>
            <a:lvl4pPr>
              <a:buClrTx/>
              <a:defRPr sz="1200">
                <a:solidFill>
                  <a:schemeClr val="tx2"/>
                </a:solidFill>
              </a:defRPr>
            </a:lvl4pPr>
            <a:lvl5pPr>
              <a:buClrTx/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71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 Chart Exam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87744-3B8E-EB4C-BE81-818455F9D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899" y="124182"/>
            <a:ext cx="5515207" cy="7146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Bar Chart Example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38466-2F94-2444-A040-D18BA319C4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© Scaled Agile, Inc.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D8C60-AF59-7147-B2BB-DB1213DC12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- </a:t>
            </a:r>
            <a:fld id="{C21C29FA-D81F-9D40-A402-D660C1847F79}" type="slidenum">
              <a:rPr lang="en-US" smtClean="0"/>
              <a:pPr/>
              <a:t>‹#›</a:t>
            </a:fld>
            <a:r>
              <a:rPr lang="en-US"/>
              <a:t> -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D3C557-0A0B-7540-B30E-3C1885F0CDF3}"/>
              </a:ext>
            </a:extLst>
          </p:cNvPr>
          <p:cNvSpPr/>
          <p:nvPr userDrawn="1"/>
        </p:nvSpPr>
        <p:spPr>
          <a:xfrm>
            <a:off x="6033247" y="0"/>
            <a:ext cx="3110753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accent6"/>
              </a:solidFill>
            </a:endParaRP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A7640503-D039-AD45-831B-518E58765E6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418900245"/>
              </p:ext>
            </p:extLst>
          </p:nvPr>
        </p:nvGraphicFramePr>
        <p:xfrm>
          <a:off x="342899" y="941388"/>
          <a:ext cx="5515207" cy="3652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4A9D1746-41D4-D049-AC71-5416C3DD0187}"/>
              </a:ext>
            </a:extLst>
          </p:cNvPr>
          <p:cNvSpPr txBox="1">
            <a:spLocks/>
          </p:cNvSpPr>
          <p:nvPr userDrawn="1"/>
        </p:nvSpPr>
        <p:spPr>
          <a:xfrm>
            <a:off x="8369007" y="4768925"/>
            <a:ext cx="432093" cy="2647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7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alpha val="50000"/>
                  </a:schemeClr>
                </a:solidFill>
              </a:rPr>
              <a:t>- </a:t>
            </a:r>
            <a:fld id="{C21C29FA-D81F-9D40-A402-D660C1847F79}" type="slidenum">
              <a:rPr lang="en-US" smtClean="0">
                <a:solidFill>
                  <a:schemeClr val="bg1">
                    <a:alpha val="50000"/>
                  </a:schemeClr>
                </a:solidFill>
              </a:rPr>
              <a:pPr/>
              <a:t>‹#›</a:t>
            </a:fld>
            <a:r>
              <a:rPr lang="en-US" dirty="0">
                <a:solidFill>
                  <a:schemeClr val="bg1">
                    <a:alpha val="50000"/>
                  </a:schemeClr>
                </a:solidFill>
              </a:rPr>
              <a:t> -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0AD377D-5912-FF41-9738-9933D617BF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29375" y="1273175"/>
            <a:ext cx="2371725" cy="1856534"/>
          </a:xfrm>
        </p:spPr>
        <p:txBody>
          <a:bodyPr>
            <a:noAutofit/>
          </a:bodyPr>
          <a:lstStyle>
            <a:lvl1pPr>
              <a:buClrTx/>
              <a:defRPr sz="1400">
                <a:solidFill>
                  <a:schemeClr val="bg2"/>
                </a:solidFill>
              </a:defRPr>
            </a:lvl1pPr>
            <a:lvl2pPr>
              <a:buClrTx/>
              <a:defRPr sz="1200">
                <a:solidFill>
                  <a:schemeClr val="bg2"/>
                </a:solidFill>
              </a:defRPr>
            </a:lvl2pPr>
            <a:lvl3pPr>
              <a:buClrTx/>
              <a:defRPr sz="1200">
                <a:solidFill>
                  <a:schemeClr val="bg2"/>
                </a:solidFill>
              </a:defRPr>
            </a:lvl3pPr>
            <a:lvl4pPr>
              <a:buClrTx/>
              <a:defRPr sz="1200">
                <a:solidFill>
                  <a:schemeClr val="bg2"/>
                </a:solidFill>
              </a:defRPr>
            </a:lvl4pPr>
            <a:lvl5pPr>
              <a:buClrTx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55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hart Exampl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87744-3B8E-EB4C-BE81-818455F9D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Basic Chart Example - White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38466-2F94-2444-A040-D18BA319C4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© Scaled Agile, Inc.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D8C60-AF59-7147-B2BB-DB1213DC12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- </a:t>
            </a:r>
            <a:fld id="{C21C29FA-D81F-9D40-A402-D660C1847F79}" type="slidenum">
              <a:rPr lang="en-US" smtClean="0"/>
              <a:pPr/>
              <a:t>‹#›</a:t>
            </a:fld>
            <a:r>
              <a:rPr lang="en-US"/>
              <a:t> -</a:t>
            </a:r>
            <a:endParaRPr lang="en-US" dirty="0"/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88C3619C-8DD1-1148-917F-FCCA70DE4C24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037523716"/>
              </p:ext>
            </p:extLst>
          </p:nvPr>
        </p:nvGraphicFramePr>
        <p:xfrm>
          <a:off x="433552" y="1057835"/>
          <a:ext cx="8276895" cy="3496239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6553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3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53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53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553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8471"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baseline="0" dirty="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Header 1</a:t>
                      </a:r>
                      <a:endParaRPr lang="en-US" sz="1200" b="1" i="0" spc="0" baseline="0" dirty="0">
                        <a:solidFill>
                          <a:schemeClr val="accent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baseline="0" dirty="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Header 2</a:t>
                      </a:r>
                      <a:endParaRPr lang="en-US" sz="1200" b="1" i="0" spc="0" baseline="0" dirty="0">
                        <a:solidFill>
                          <a:schemeClr val="accent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baseline="0" dirty="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Header 3</a:t>
                      </a:r>
                      <a:endParaRPr lang="en-US" sz="1200" b="1" i="0" spc="0" baseline="0" dirty="0">
                        <a:solidFill>
                          <a:schemeClr val="accent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baseline="0" dirty="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Header 4</a:t>
                      </a:r>
                      <a:endParaRPr lang="en-US" sz="1200" b="1" i="0" spc="0" baseline="0" dirty="0">
                        <a:solidFill>
                          <a:schemeClr val="accent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baseline="0" dirty="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Header 5</a:t>
                      </a:r>
                      <a:endParaRPr lang="en-US" sz="1200" b="1" i="0" spc="0" baseline="0" dirty="0">
                        <a:solidFill>
                          <a:schemeClr val="accent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47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Item 1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Item 1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Item 1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Item 1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Item 1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47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Item 2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Item 2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Item 2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tx2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Item 2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tx2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Item 2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471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accent2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Emphasis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accent2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Emphasis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accent2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Emphasis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accent2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Emphasis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accent2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Emphasis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471"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2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2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2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2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2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8471"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2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2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2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2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2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8471"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2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2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2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2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2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8471"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2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2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2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2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2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8471"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2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2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2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2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2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642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Pic Full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D2E0BE-993B-7E4D-B1E5-4BA6F21DC4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D07B9D-96F1-0145-BA9A-4F664EE7E9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6637" y="202453"/>
            <a:ext cx="1435100" cy="431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22677" y="649857"/>
            <a:ext cx="4562905" cy="192189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800" b="1" spc="0" baseline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5359" y="2571751"/>
            <a:ext cx="4570223" cy="5550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0" cap="none" spc="75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7E3403-4824-3841-B4A9-FCD583A8581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3200400"/>
            <a:ext cx="91440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56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hart Example - Revers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87744-3B8E-EB4C-BE81-818455F9D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Basic Chart Example - Reverse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461225-6834-6747-B0F7-15045BAA83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/>
              <a:t>© Scaled Agile, Inc.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E59C70-7E93-6B49-8B25-D6A03545C0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/>
              <a:t>- </a:t>
            </a:r>
            <a:fld id="{C21C29FA-D81F-9D40-A402-D660C1847F79}" type="slidenum">
              <a:rPr lang="en-US" smtClean="0"/>
              <a:pPr/>
              <a:t>‹#›</a:t>
            </a:fld>
            <a:r>
              <a:rPr lang="en-US"/>
              <a:t> -</a:t>
            </a:r>
            <a:endParaRPr lang="en-US" dirty="0"/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6E0B4A86-80EC-604C-B914-07F484D84E5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631402589"/>
              </p:ext>
            </p:extLst>
          </p:nvPr>
        </p:nvGraphicFramePr>
        <p:xfrm>
          <a:off x="433553" y="1057835"/>
          <a:ext cx="8276895" cy="3496239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16553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3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53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53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553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8471"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300" baseline="0" dirty="0">
                          <a:solidFill>
                            <a:schemeClr val="accent5"/>
                          </a:solidFill>
                        </a:rPr>
                        <a:t>HEADER 1</a:t>
                      </a:r>
                      <a:endParaRPr lang="en-US" sz="1200" b="1" i="0" spc="300" baseline="0" dirty="0">
                        <a:solidFill>
                          <a:schemeClr val="accent5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300" baseline="0" dirty="0">
                          <a:solidFill>
                            <a:schemeClr val="accent5"/>
                          </a:solidFill>
                        </a:rPr>
                        <a:t>HEADER 2</a:t>
                      </a:r>
                      <a:endParaRPr lang="en-US" sz="1200" b="1" i="0" spc="300" baseline="0" dirty="0">
                        <a:solidFill>
                          <a:schemeClr val="accent5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300" baseline="0" dirty="0">
                          <a:solidFill>
                            <a:schemeClr val="accent5"/>
                          </a:solidFill>
                        </a:rPr>
                        <a:t>HEADER 3</a:t>
                      </a:r>
                      <a:endParaRPr lang="en-US" sz="1200" b="1" i="0" spc="300" baseline="0" dirty="0">
                        <a:solidFill>
                          <a:schemeClr val="accent5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300" baseline="0" dirty="0">
                          <a:solidFill>
                            <a:schemeClr val="accent5"/>
                          </a:solidFill>
                        </a:rPr>
                        <a:t>HEADER 4</a:t>
                      </a:r>
                      <a:endParaRPr lang="en-US" sz="1200" b="1" i="0" spc="300" baseline="0" dirty="0">
                        <a:solidFill>
                          <a:schemeClr val="accent5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300" baseline="0" dirty="0">
                          <a:solidFill>
                            <a:schemeClr val="accent5"/>
                          </a:solidFill>
                        </a:rPr>
                        <a:t>HEADER 5</a:t>
                      </a:r>
                      <a:endParaRPr lang="en-US" sz="1200" b="1" i="0" spc="300" baseline="0" dirty="0">
                        <a:solidFill>
                          <a:schemeClr val="accent5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47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Item 1</a:t>
                      </a:r>
                      <a:endParaRPr lang="en-US" sz="1100" dirty="0">
                        <a:solidFill>
                          <a:srgbClr val="39424A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Item 1</a:t>
                      </a:r>
                      <a:endParaRPr lang="en-US" sz="1100" dirty="0">
                        <a:solidFill>
                          <a:srgbClr val="39424A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Item 1</a:t>
                      </a:r>
                      <a:endParaRPr lang="en-US" sz="1100" dirty="0">
                        <a:solidFill>
                          <a:srgbClr val="39424A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Item 1</a:t>
                      </a:r>
                      <a:endParaRPr lang="en-US" sz="1100" dirty="0">
                        <a:solidFill>
                          <a:srgbClr val="39424A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Item 1</a:t>
                      </a:r>
                      <a:endParaRPr lang="en-US" sz="1100" dirty="0">
                        <a:solidFill>
                          <a:srgbClr val="39424A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47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Item 2</a:t>
                      </a:r>
                      <a:endParaRPr lang="en-US" sz="1100" dirty="0">
                        <a:solidFill>
                          <a:srgbClr val="39424A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Item 2</a:t>
                      </a:r>
                      <a:endParaRPr lang="en-US" sz="1100" dirty="0">
                        <a:solidFill>
                          <a:srgbClr val="39424A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Item 2</a:t>
                      </a:r>
                      <a:endParaRPr lang="en-US" sz="1100" dirty="0">
                        <a:solidFill>
                          <a:srgbClr val="39424A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Item 2</a:t>
                      </a:r>
                      <a:endParaRPr lang="en-US" sz="1100" dirty="0">
                        <a:solidFill>
                          <a:srgbClr val="39424A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Item 2</a:t>
                      </a:r>
                      <a:endParaRPr lang="en-US" sz="1100" dirty="0">
                        <a:solidFill>
                          <a:srgbClr val="39424A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471">
                <a:tc>
                  <a:txBody>
                    <a:bodyPr/>
                    <a:lstStyle/>
                    <a:p>
                      <a:pPr algn="ctr"/>
                      <a:r>
                        <a:rPr lang="en-US" sz="1100" b="0" i="1" dirty="0">
                          <a:solidFill>
                            <a:schemeClr val="accent3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Emphasis</a:t>
                      </a:r>
                    </a:p>
                  </a:txBody>
                  <a:tcPr marL="68580" marR="68580" marT="34290" marB="34290" anchor="ctr">
                    <a:lnL>
                      <a:noFill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1" dirty="0">
                          <a:solidFill>
                            <a:schemeClr val="accent3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Emphasis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1" dirty="0">
                          <a:solidFill>
                            <a:schemeClr val="accent3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Emphasis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1" dirty="0">
                          <a:solidFill>
                            <a:schemeClr val="accent3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Emphasis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1" dirty="0">
                          <a:solidFill>
                            <a:schemeClr val="accent3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Emphasis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471"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rgbClr val="39424A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39424A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39424A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39424A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39424A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8471"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rgbClr val="39424A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39424A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39424A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39424A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39424A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8471"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rgbClr val="39424A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39424A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39424A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39424A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39424A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8471"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rgbClr val="39424A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39424A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39424A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39424A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39424A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8471"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39424A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39424A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39424A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39424A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39424A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594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ule Layout - Dk Tea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FB4E88-9E0F-7B46-BBF0-FEED9C7AEE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2964" b="7554"/>
          <a:stretch/>
        </p:blipFill>
        <p:spPr>
          <a:xfrm flipH="1">
            <a:off x="0" y="3230273"/>
            <a:ext cx="9144000" cy="191322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E2446BD-0C99-8C47-BC42-78A70DE80C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/>
              <a:t>© Scaled Agile, Inc.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B42183-0560-E944-9138-B003701639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/>
              <a:t>- </a:t>
            </a:r>
            <a:fld id="{C21C29FA-D81F-9D40-A402-D660C1847F79}" type="slidenum">
              <a:rPr lang="en-US" smtClean="0"/>
              <a:pPr/>
              <a:t>‹#›</a:t>
            </a:fld>
            <a:r>
              <a:rPr lang="en-US"/>
              <a:t> -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F30E6FD-3408-CA4E-AABF-BAAE329A44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9581" y="674120"/>
            <a:ext cx="7104837" cy="1261935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defRPr sz="2800" b="1" spc="0" baseline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E931866-4484-7D44-BDF5-CCF1F76E57F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581" y="2109032"/>
            <a:ext cx="7105468" cy="6858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800" b="0" cap="none" spc="0" baseline="0">
                <a:solidFill>
                  <a:schemeClr val="accent5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8513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rcise Layout - Dk Tea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EF73ADE-1C70-E14D-874B-24FEB6FB297A}"/>
              </a:ext>
            </a:extLst>
          </p:cNvPr>
          <p:cNvSpPr/>
          <p:nvPr userDrawn="1"/>
        </p:nvSpPr>
        <p:spPr>
          <a:xfrm>
            <a:off x="429768" y="854923"/>
            <a:ext cx="8284465" cy="392841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7540DD-3D8D-0B4B-8D36-E4D89E7BC859}"/>
              </a:ext>
            </a:extLst>
          </p:cNvPr>
          <p:cNvSpPr/>
          <p:nvPr userDrawn="1"/>
        </p:nvSpPr>
        <p:spPr>
          <a:xfrm>
            <a:off x="496824" y="923656"/>
            <a:ext cx="8150352" cy="3790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787744-3B8E-EB4C-BE81-818455F9D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28" y="124182"/>
            <a:ext cx="8737100" cy="714664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461225-6834-6747-B0F7-15045BAA83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/>
              <a:t>© Scaled Agile, Inc.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E59C70-7E93-6B49-8B25-D6A03545C0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/>
              <a:t>- </a:t>
            </a:r>
            <a:fld id="{C21C29FA-D81F-9D40-A402-D660C1847F79}" type="slidenum">
              <a:rPr lang="en-US" smtClean="0"/>
              <a:pPr/>
              <a:t>‹#›</a:t>
            </a:fld>
            <a:r>
              <a:rPr lang="en-US"/>
              <a:t> -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4B7F74-EA7C-0347-B744-C7B30CD57E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0216" y="1072000"/>
            <a:ext cx="7898567" cy="1484124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21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ule Layout -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E2446BD-0C99-8C47-BC42-78A70DE80C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/>
              <a:t>© Scaled Agile, Inc.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B42183-0560-E944-9138-B003701639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/>
              <a:t>- </a:t>
            </a:r>
            <a:fld id="{C21C29FA-D81F-9D40-A402-D660C1847F79}" type="slidenum">
              <a:rPr lang="en-US" smtClean="0"/>
              <a:pPr/>
              <a:t>‹#›</a:t>
            </a:fld>
            <a:r>
              <a:rPr lang="en-US"/>
              <a:t> -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F30E6FD-3408-CA4E-AABF-BAAE329A44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9581" y="674120"/>
            <a:ext cx="7104837" cy="1261935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defRPr sz="2800" b="1" spc="0" baseline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E931866-4484-7D44-BDF5-CCF1F76E57F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581" y="2109032"/>
            <a:ext cx="7105468" cy="6858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800" b="0" cap="none" spc="0" baseline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D33D8F74-A225-8E40-A649-5D03164203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2964" b="7554"/>
          <a:stretch/>
        </p:blipFill>
        <p:spPr>
          <a:xfrm flipH="1">
            <a:off x="0" y="3230273"/>
            <a:ext cx="9144000" cy="191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9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rcise Layout -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EF73ADE-1C70-E14D-874B-24FEB6FB297A}"/>
              </a:ext>
            </a:extLst>
          </p:cNvPr>
          <p:cNvSpPr/>
          <p:nvPr userDrawn="1"/>
        </p:nvSpPr>
        <p:spPr>
          <a:xfrm>
            <a:off x="429768" y="854923"/>
            <a:ext cx="8284465" cy="392841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7540DD-3D8D-0B4B-8D36-E4D89E7BC859}"/>
              </a:ext>
            </a:extLst>
          </p:cNvPr>
          <p:cNvSpPr/>
          <p:nvPr userDrawn="1"/>
        </p:nvSpPr>
        <p:spPr>
          <a:xfrm>
            <a:off x="496824" y="923656"/>
            <a:ext cx="8150352" cy="3790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787744-3B8E-EB4C-BE81-818455F9D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28" y="124182"/>
            <a:ext cx="8737100" cy="714664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461225-6834-6747-B0F7-15045BAA83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/>
              <a:t>© Scaled Agile, Inc.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E59C70-7E93-6B49-8B25-D6A03545C0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/>
              <a:t>- </a:t>
            </a:r>
            <a:fld id="{C21C29FA-D81F-9D40-A402-D660C1847F79}" type="slidenum">
              <a:rPr lang="en-US" smtClean="0"/>
              <a:pPr/>
              <a:t>‹#›</a:t>
            </a:fld>
            <a:r>
              <a:rPr lang="en-US"/>
              <a:t> -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4B7F74-EA7C-0347-B744-C7B30CD57E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0216" y="1072000"/>
            <a:ext cx="7898567" cy="1484124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9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eries Cover Slid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5FCE58-0DE3-924B-8262-880F2CD7D958}"/>
              </a:ext>
            </a:extLst>
          </p:cNvPr>
          <p:cNvSpPr/>
          <p:nvPr userDrawn="1"/>
        </p:nvSpPr>
        <p:spPr>
          <a:xfrm>
            <a:off x="8777831" y="0"/>
            <a:ext cx="36576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EE38E2-92B6-D540-B087-B95A9A64D80B}"/>
              </a:ext>
            </a:extLst>
          </p:cNvPr>
          <p:cNvSpPr/>
          <p:nvPr userDrawn="1"/>
        </p:nvSpPr>
        <p:spPr>
          <a:xfrm>
            <a:off x="8424986" y="0"/>
            <a:ext cx="365760" cy="51435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A55C5A-4742-4249-9C58-EDA9E97517AD}"/>
              </a:ext>
            </a:extLst>
          </p:cNvPr>
          <p:cNvSpPr/>
          <p:nvPr userDrawn="1"/>
        </p:nvSpPr>
        <p:spPr>
          <a:xfrm>
            <a:off x="8070808" y="0"/>
            <a:ext cx="365760" cy="51435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tIns="274320" rIns="91440" rtlCol="0" anchor="ctr" anchorCtr="0"/>
          <a:lstStyle/>
          <a:p>
            <a:pPr algn="l"/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CCD0189-7544-8949-B72D-6F8DD3B405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© Scaled Agile, Inc.</a:t>
            </a:r>
            <a:endParaRPr lang="en-US" dirty="0"/>
          </a:p>
        </p:txBody>
      </p:sp>
      <p:sp>
        <p:nvSpPr>
          <p:cNvPr id="17" name="Vertical Text Placeholder 16">
            <a:extLst>
              <a:ext uri="{FF2B5EF4-FFF2-40B4-BE49-F238E27FC236}">
                <a16:creationId xmlns:a16="http://schemas.microsoft.com/office/drawing/2014/main" id="{815F28D3-B563-A246-94CC-5CDF9583906F}"/>
              </a:ext>
            </a:extLst>
          </p:cNvPr>
          <p:cNvSpPr>
            <a:spLocks noGrp="1"/>
          </p:cNvSpPr>
          <p:nvPr>
            <p:ph type="body" orient="vert" sz="quarter" idx="12" hasCustomPrompt="1"/>
          </p:nvPr>
        </p:nvSpPr>
        <p:spPr>
          <a:xfrm>
            <a:off x="8131816" y="118439"/>
            <a:ext cx="282797" cy="4915243"/>
          </a:xfrm>
          <a:prstGeom prst="rect">
            <a:avLst/>
          </a:prstGeom>
        </p:spPr>
        <p:txBody>
          <a:bodyPr vert="eaVert">
            <a:noAutofit/>
          </a:bodyPr>
          <a:lstStyle>
            <a:lvl1pPr marL="88107" indent="0">
              <a:buNone/>
              <a:defRPr sz="1200" spc="0">
                <a:solidFill>
                  <a:schemeClr val="bg1"/>
                </a:solidFill>
              </a:defRPr>
            </a:lvl1pPr>
            <a:lvl2pPr marL="20574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BA92E80-4A76-594D-BDDB-08F9027037A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88256" y="880681"/>
            <a:ext cx="4865299" cy="262706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800" b="1" spc="0" baseline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B4222FB1-B4CA-FE4E-A560-6DE9E2D448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95662" y="3577019"/>
            <a:ext cx="4879354" cy="685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0" cap="none" spc="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4224DB4D-5001-3347-AFF3-833D95440D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69007" y="4768925"/>
            <a:ext cx="432093" cy="264757"/>
          </a:xfrm>
        </p:spPr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/>
              <a:t>- </a:t>
            </a:r>
            <a:fld id="{C21C29FA-D81F-9D40-A402-D660C1847F79}" type="slidenum">
              <a:rPr lang="en-US" smtClean="0"/>
              <a:pPr/>
              <a:t>‹#›</a:t>
            </a:fld>
            <a:r>
              <a:rPr lang="en-US"/>
              <a:t> -</a:t>
            </a:r>
            <a:endParaRPr lang="en-US" dirty="0"/>
          </a:p>
        </p:txBody>
      </p:sp>
      <p:sp>
        <p:nvSpPr>
          <p:cNvPr id="21" name="Vertical Text Placeholder 16">
            <a:extLst>
              <a:ext uri="{FF2B5EF4-FFF2-40B4-BE49-F238E27FC236}">
                <a16:creationId xmlns:a16="http://schemas.microsoft.com/office/drawing/2014/main" id="{61EBE517-DC4D-334A-A652-EE7C96983662}"/>
              </a:ext>
            </a:extLst>
          </p:cNvPr>
          <p:cNvSpPr>
            <a:spLocks noGrp="1"/>
          </p:cNvSpPr>
          <p:nvPr>
            <p:ph type="body" orient="vert" sz="quarter" idx="13" hasCustomPrompt="1"/>
          </p:nvPr>
        </p:nvSpPr>
        <p:spPr>
          <a:xfrm>
            <a:off x="8503047" y="114128"/>
            <a:ext cx="282797" cy="4915243"/>
          </a:xfrm>
          <a:prstGeom prst="rect">
            <a:avLst/>
          </a:prstGeom>
        </p:spPr>
        <p:txBody>
          <a:bodyPr vert="eaVert">
            <a:noAutofit/>
          </a:bodyPr>
          <a:lstStyle>
            <a:lvl1pPr marL="88107" indent="0">
              <a:buNone/>
              <a:defRPr sz="1200" spc="0">
                <a:solidFill>
                  <a:schemeClr val="bg1"/>
                </a:solidFill>
              </a:defRPr>
            </a:lvl1pPr>
            <a:lvl2pPr marL="20574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Vertical Text Placeholder 16">
            <a:extLst>
              <a:ext uri="{FF2B5EF4-FFF2-40B4-BE49-F238E27FC236}">
                <a16:creationId xmlns:a16="http://schemas.microsoft.com/office/drawing/2014/main" id="{7C8B7BF5-CDB5-9A4D-8400-090425DC8CDA}"/>
              </a:ext>
            </a:extLst>
          </p:cNvPr>
          <p:cNvSpPr>
            <a:spLocks noGrp="1"/>
          </p:cNvSpPr>
          <p:nvPr>
            <p:ph type="body" orient="vert" sz="quarter" idx="14" hasCustomPrompt="1"/>
          </p:nvPr>
        </p:nvSpPr>
        <p:spPr>
          <a:xfrm>
            <a:off x="8857079" y="114127"/>
            <a:ext cx="282797" cy="4915243"/>
          </a:xfrm>
          <a:prstGeom prst="rect">
            <a:avLst/>
          </a:prstGeom>
        </p:spPr>
        <p:txBody>
          <a:bodyPr vert="eaVert">
            <a:noAutofit/>
          </a:bodyPr>
          <a:lstStyle>
            <a:lvl1pPr marL="88107" indent="0">
              <a:buNone/>
              <a:defRPr sz="1200" spc="0">
                <a:solidFill>
                  <a:schemeClr val="bg1"/>
                </a:solidFill>
              </a:defRPr>
            </a:lvl1pPr>
            <a:lvl2pPr marL="20574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id="{C8C2095D-769A-7F40-AA8E-502A741452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709" t="-1731" r="-4709" b="43853"/>
          <a:stretch/>
        </p:blipFill>
        <p:spPr>
          <a:xfrm rot="5400000">
            <a:off x="-1113888" y="1113885"/>
            <a:ext cx="5143499" cy="291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eries Cover Slide - Revers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CCD0189-7544-8949-B72D-6F8DD3B405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/>
              <a:t>© Scaled Agile, Inc.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8502A1-B31E-8E44-82D8-BF795F768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7569" r="-82"/>
          <a:stretch/>
        </p:blipFill>
        <p:spPr>
          <a:xfrm rot="10800000" flipH="1">
            <a:off x="-1" y="0"/>
            <a:ext cx="3233199" cy="5065862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319F6887-7641-7946-9FC3-B3E72C5DDD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07434" y="880681"/>
            <a:ext cx="4546121" cy="262706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800" b="1" spc="0" baseline="0">
                <a:solidFill>
                  <a:schemeClr val="bg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801D131D-0126-FA4E-933A-134E05C30B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15762" y="3577019"/>
            <a:ext cx="4559254" cy="685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0" cap="none" spc="0" baseline="0">
                <a:solidFill>
                  <a:schemeClr val="bg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CA5634-8902-9D4E-A3A8-976E1B814DE0}"/>
              </a:ext>
            </a:extLst>
          </p:cNvPr>
          <p:cNvSpPr/>
          <p:nvPr userDrawn="1"/>
        </p:nvSpPr>
        <p:spPr>
          <a:xfrm>
            <a:off x="8777831" y="0"/>
            <a:ext cx="36576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890AEE-DB50-3644-8EF2-DC34357E3490}"/>
              </a:ext>
            </a:extLst>
          </p:cNvPr>
          <p:cNvSpPr/>
          <p:nvPr userDrawn="1"/>
        </p:nvSpPr>
        <p:spPr>
          <a:xfrm>
            <a:off x="8424986" y="0"/>
            <a:ext cx="365760" cy="51435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7E27103-B4E4-5241-B24F-424406A08426}"/>
              </a:ext>
            </a:extLst>
          </p:cNvPr>
          <p:cNvSpPr/>
          <p:nvPr userDrawn="1"/>
        </p:nvSpPr>
        <p:spPr>
          <a:xfrm>
            <a:off x="8070808" y="0"/>
            <a:ext cx="365760" cy="51435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tIns="274320" rIns="91440" rtlCol="0" anchor="ctr" anchorCtr="0"/>
          <a:lstStyle/>
          <a:p>
            <a:pPr algn="l"/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Vertical Text Placeholder 16">
            <a:extLst>
              <a:ext uri="{FF2B5EF4-FFF2-40B4-BE49-F238E27FC236}">
                <a16:creationId xmlns:a16="http://schemas.microsoft.com/office/drawing/2014/main" id="{3EF8F304-4ABE-8541-8591-0AF057E20FD2}"/>
              </a:ext>
            </a:extLst>
          </p:cNvPr>
          <p:cNvSpPr>
            <a:spLocks noGrp="1"/>
          </p:cNvSpPr>
          <p:nvPr>
            <p:ph type="body" orient="vert" sz="quarter" idx="12" hasCustomPrompt="1"/>
          </p:nvPr>
        </p:nvSpPr>
        <p:spPr>
          <a:xfrm>
            <a:off x="8131816" y="118439"/>
            <a:ext cx="282797" cy="4915243"/>
          </a:xfrm>
          <a:prstGeom prst="rect">
            <a:avLst/>
          </a:prstGeom>
        </p:spPr>
        <p:txBody>
          <a:bodyPr vert="eaVert">
            <a:noAutofit/>
          </a:bodyPr>
          <a:lstStyle>
            <a:lvl1pPr marL="88107" indent="0">
              <a:buNone/>
              <a:defRPr sz="1200" spc="0">
                <a:solidFill>
                  <a:schemeClr val="bg1"/>
                </a:solidFill>
              </a:defRPr>
            </a:lvl1pPr>
            <a:lvl2pPr marL="20574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F2D0198B-1D20-CD41-8C66-8490267F3A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69007" y="4768925"/>
            <a:ext cx="432093" cy="264757"/>
          </a:xfrm>
        </p:spPr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/>
              <a:t>- </a:t>
            </a:r>
            <a:fld id="{C21C29FA-D81F-9D40-A402-D660C1847F79}" type="slidenum">
              <a:rPr lang="en-US" smtClean="0"/>
              <a:pPr/>
              <a:t>‹#›</a:t>
            </a:fld>
            <a:r>
              <a:rPr lang="en-US"/>
              <a:t> -</a:t>
            </a:r>
            <a:endParaRPr lang="en-US" dirty="0"/>
          </a:p>
        </p:txBody>
      </p:sp>
      <p:sp>
        <p:nvSpPr>
          <p:cNvPr id="26" name="Vertical Text Placeholder 16">
            <a:extLst>
              <a:ext uri="{FF2B5EF4-FFF2-40B4-BE49-F238E27FC236}">
                <a16:creationId xmlns:a16="http://schemas.microsoft.com/office/drawing/2014/main" id="{CE81CAFA-B592-B746-8310-A0DC07ACF2A6}"/>
              </a:ext>
            </a:extLst>
          </p:cNvPr>
          <p:cNvSpPr>
            <a:spLocks noGrp="1"/>
          </p:cNvSpPr>
          <p:nvPr>
            <p:ph type="body" orient="vert" sz="quarter" idx="13" hasCustomPrompt="1"/>
          </p:nvPr>
        </p:nvSpPr>
        <p:spPr>
          <a:xfrm>
            <a:off x="8503047" y="114128"/>
            <a:ext cx="282797" cy="4915243"/>
          </a:xfrm>
          <a:prstGeom prst="rect">
            <a:avLst/>
          </a:prstGeom>
        </p:spPr>
        <p:txBody>
          <a:bodyPr vert="eaVert">
            <a:noAutofit/>
          </a:bodyPr>
          <a:lstStyle>
            <a:lvl1pPr marL="88107" indent="0">
              <a:buNone/>
              <a:defRPr sz="1200" spc="0">
                <a:solidFill>
                  <a:schemeClr val="bg1"/>
                </a:solidFill>
              </a:defRPr>
            </a:lvl1pPr>
            <a:lvl2pPr marL="20574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Vertical Text Placeholder 16">
            <a:extLst>
              <a:ext uri="{FF2B5EF4-FFF2-40B4-BE49-F238E27FC236}">
                <a16:creationId xmlns:a16="http://schemas.microsoft.com/office/drawing/2014/main" id="{C725C479-BD2F-584B-A30F-1234B3F6A730}"/>
              </a:ext>
            </a:extLst>
          </p:cNvPr>
          <p:cNvSpPr>
            <a:spLocks noGrp="1"/>
          </p:cNvSpPr>
          <p:nvPr>
            <p:ph type="body" orient="vert" sz="quarter" idx="14" hasCustomPrompt="1"/>
          </p:nvPr>
        </p:nvSpPr>
        <p:spPr>
          <a:xfrm>
            <a:off x="8857079" y="114127"/>
            <a:ext cx="282797" cy="4915243"/>
          </a:xfrm>
          <a:prstGeom prst="rect">
            <a:avLst/>
          </a:prstGeom>
        </p:spPr>
        <p:txBody>
          <a:bodyPr vert="eaVert">
            <a:noAutofit/>
          </a:bodyPr>
          <a:lstStyle>
            <a:lvl1pPr marL="88107" indent="0">
              <a:buNone/>
              <a:defRPr sz="1200" spc="0">
                <a:solidFill>
                  <a:schemeClr val="bg1"/>
                </a:solidFill>
              </a:defRPr>
            </a:lvl1pPr>
            <a:lvl2pPr marL="20574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185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Content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899" y="940955"/>
            <a:ext cx="7728527" cy="36536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315B4E-DD66-964A-9544-329E0C776E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© Scaled Agile, Inc.</a:t>
            </a:r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6EF1C52-CD1A-F148-BACE-D8824DEC6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24182"/>
            <a:ext cx="7726680" cy="7146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420D29-C40F-2340-A22B-4DC91DEAFA3D}"/>
              </a:ext>
            </a:extLst>
          </p:cNvPr>
          <p:cNvSpPr/>
          <p:nvPr userDrawn="1"/>
        </p:nvSpPr>
        <p:spPr>
          <a:xfrm>
            <a:off x="8366760" y="0"/>
            <a:ext cx="777240" cy="51435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tIns="274320" rIns="91440" rtlCol="0" anchor="ctr" anchorCtr="0"/>
          <a:lstStyle/>
          <a:p>
            <a:pPr algn="l"/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Vertical Text Placeholder 16">
            <a:extLst>
              <a:ext uri="{FF2B5EF4-FFF2-40B4-BE49-F238E27FC236}">
                <a16:creationId xmlns:a16="http://schemas.microsoft.com/office/drawing/2014/main" id="{9A9F1A70-D7EB-3847-B4C7-2650B59BF9D8}"/>
              </a:ext>
            </a:extLst>
          </p:cNvPr>
          <p:cNvSpPr>
            <a:spLocks noGrp="1"/>
          </p:cNvSpPr>
          <p:nvPr>
            <p:ph type="body" orient="vert" sz="quarter" idx="12" hasCustomPrompt="1"/>
          </p:nvPr>
        </p:nvSpPr>
        <p:spPr>
          <a:xfrm>
            <a:off x="8864345" y="101600"/>
            <a:ext cx="321171" cy="4034836"/>
          </a:xfrm>
          <a:prstGeom prst="rect">
            <a:avLst/>
          </a:prstGeom>
        </p:spPr>
        <p:txBody>
          <a:bodyPr vert="eaVert">
            <a:noAutofit/>
          </a:bodyPr>
          <a:lstStyle>
            <a:lvl1pPr marL="88107" indent="0">
              <a:buNone/>
              <a:defRPr sz="1200" spc="0">
                <a:solidFill>
                  <a:schemeClr val="bg2"/>
                </a:solidFill>
              </a:defRPr>
            </a:lvl1pPr>
            <a:lvl2pPr marL="20574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BA46FE2-9455-D048-90C2-5FA0D9EEE1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69007" y="4768925"/>
            <a:ext cx="432093" cy="264757"/>
          </a:xfrm>
        </p:spPr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/>
              <a:t>- </a:t>
            </a:r>
            <a:fld id="{C21C29FA-D81F-9D40-A402-D660C1847F79}" type="slidenum">
              <a:rPr lang="en-US" smtClean="0"/>
              <a:pPr/>
              <a:t>‹#›</a:t>
            </a:fld>
            <a:r>
              <a:rPr lang="en-US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96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544" userDrawn="1">
          <p15:clr>
            <a:srgbClr val="FBAE40"/>
          </p15:clr>
        </p15:guide>
        <p15:guide id="4" orient="horz" pos="3108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Content - Turq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899" y="940955"/>
            <a:ext cx="7728527" cy="36536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315B4E-DD66-964A-9544-329E0C776E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700">
                <a:solidFill>
                  <a:srgbClr val="7F7F7F"/>
                </a:solidFill>
              </a:rPr>
              <a:t>© Scaled Agile, Inc.</a:t>
            </a:r>
            <a:endParaRPr lang="en-US" sz="700" dirty="0">
              <a:solidFill>
                <a:srgbClr val="7F7F7F"/>
              </a:solidFill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6EF1C52-CD1A-F148-BACE-D8824DEC6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124182"/>
            <a:ext cx="7726157" cy="7146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420D29-C40F-2340-A22B-4DC91DEAFA3D}"/>
              </a:ext>
            </a:extLst>
          </p:cNvPr>
          <p:cNvSpPr/>
          <p:nvPr userDrawn="1"/>
        </p:nvSpPr>
        <p:spPr>
          <a:xfrm>
            <a:off x="8369007" y="0"/>
            <a:ext cx="774993" cy="51435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tIns="274320" rIns="91440" rtlCol="0" anchor="ctr" anchorCtr="0"/>
          <a:lstStyle/>
          <a:p>
            <a:pPr algn="l"/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Vertical Text Placeholder 16">
            <a:extLst>
              <a:ext uri="{FF2B5EF4-FFF2-40B4-BE49-F238E27FC236}">
                <a16:creationId xmlns:a16="http://schemas.microsoft.com/office/drawing/2014/main" id="{9A9F1A70-D7EB-3847-B4C7-2650B59BF9D8}"/>
              </a:ext>
            </a:extLst>
          </p:cNvPr>
          <p:cNvSpPr>
            <a:spLocks noGrp="1"/>
          </p:cNvSpPr>
          <p:nvPr>
            <p:ph type="body" orient="vert" sz="quarter" idx="12" hasCustomPrompt="1"/>
          </p:nvPr>
        </p:nvSpPr>
        <p:spPr>
          <a:xfrm>
            <a:off x="8864345" y="101600"/>
            <a:ext cx="321171" cy="4034836"/>
          </a:xfrm>
          <a:prstGeom prst="rect">
            <a:avLst/>
          </a:prstGeom>
        </p:spPr>
        <p:txBody>
          <a:bodyPr vert="eaVert">
            <a:noAutofit/>
          </a:bodyPr>
          <a:lstStyle>
            <a:lvl1pPr marL="88107" indent="0">
              <a:buNone/>
              <a:defRPr sz="1200" spc="0">
                <a:solidFill>
                  <a:schemeClr val="bg2"/>
                </a:solidFill>
              </a:defRPr>
            </a:lvl1pPr>
            <a:lvl2pPr marL="20574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2243122-F8BB-DC4D-94F2-A20D8A5A16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69007" y="4768925"/>
            <a:ext cx="432093" cy="264757"/>
          </a:xfrm>
        </p:spPr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/>
              <a:t>- </a:t>
            </a:r>
            <a:fld id="{C21C29FA-D81F-9D40-A402-D660C1847F79}" type="slidenum">
              <a:rPr lang="en-US" smtClean="0"/>
              <a:pPr/>
              <a:t>‹#›</a:t>
            </a:fld>
            <a:r>
              <a:rPr lang="en-US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98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544" userDrawn="1">
          <p15:clr>
            <a:srgbClr val="FBAE40"/>
          </p15:clr>
        </p15:guide>
        <p15:guide id="4" orient="horz" pos="3108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899" y="940955"/>
            <a:ext cx="7728527" cy="36536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315B4E-DD66-964A-9544-329E0C776E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700">
                <a:solidFill>
                  <a:srgbClr val="7F7F7F"/>
                </a:solidFill>
              </a:rPr>
              <a:t>© Scaled Agile, Inc.</a:t>
            </a:r>
            <a:endParaRPr lang="en-US" sz="700" dirty="0">
              <a:solidFill>
                <a:srgbClr val="7F7F7F"/>
              </a:solidFill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6EF1C52-CD1A-F148-BACE-D8824DEC6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124182"/>
            <a:ext cx="7726680" cy="7146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420D29-C40F-2340-A22B-4DC91DEAFA3D}"/>
              </a:ext>
            </a:extLst>
          </p:cNvPr>
          <p:cNvSpPr/>
          <p:nvPr userDrawn="1"/>
        </p:nvSpPr>
        <p:spPr>
          <a:xfrm>
            <a:off x="8369007" y="0"/>
            <a:ext cx="774993" cy="51435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tIns="274320" rIns="91440" rtlCol="0" anchor="ctr" anchorCtr="0"/>
          <a:lstStyle/>
          <a:p>
            <a:pPr algn="l"/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Vertical Text Placeholder 16">
            <a:extLst>
              <a:ext uri="{FF2B5EF4-FFF2-40B4-BE49-F238E27FC236}">
                <a16:creationId xmlns:a16="http://schemas.microsoft.com/office/drawing/2014/main" id="{9A9F1A70-D7EB-3847-B4C7-2650B59BF9D8}"/>
              </a:ext>
            </a:extLst>
          </p:cNvPr>
          <p:cNvSpPr>
            <a:spLocks noGrp="1"/>
          </p:cNvSpPr>
          <p:nvPr>
            <p:ph type="body" orient="vert" sz="quarter" idx="12" hasCustomPrompt="1"/>
          </p:nvPr>
        </p:nvSpPr>
        <p:spPr>
          <a:xfrm>
            <a:off x="8864345" y="101600"/>
            <a:ext cx="321171" cy="4034836"/>
          </a:xfrm>
          <a:prstGeom prst="rect">
            <a:avLst/>
          </a:prstGeom>
        </p:spPr>
        <p:txBody>
          <a:bodyPr vert="eaVert">
            <a:noAutofit/>
          </a:bodyPr>
          <a:lstStyle>
            <a:lvl1pPr marL="88107" indent="0">
              <a:buNone/>
              <a:defRPr sz="1200" spc="0">
                <a:solidFill>
                  <a:schemeClr val="bg2"/>
                </a:solidFill>
              </a:defRPr>
            </a:lvl1pPr>
            <a:lvl2pPr marL="20574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9E9B6331-150B-B040-AD8C-E1D8FB3EA7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69007" y="4768925"/>
            <a:ext cx="432093" cy="264757"/>
          </a:xfrm>
        </p:spPr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/>
              <a:t>- </a:t>
            </a:r>
            <a:fld id="{C21C29FA-D81F-9D40-A402-D660C1847F79}" type="slidenum">
              <a:rPr lang="en-US" smtClean="0"/>
              <a:pPr/>
              <a:t>‹#›</a:t>
            </a:fld>
            <a:r>
              <a:rPr lang="en-US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2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544" userDrawn="1">
          <p15:clr>
            <a:srgbClr val="FBAE40"/>
          </p15:clr>
        </p15:guide>
        <p15:guide id="4" orient="horz" pos="310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Pic Half - Red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4B3ED2-37C0-D34D-9265-4B559BEEE513}"/>
              </a:ext>
            </a:extLst>
          </p:cNvPr>
          <p:cNvSpPr/>
          <p:nvPr userDrawn="1"/>
        </p:nvSpPr>
        <p:spPr>
          <a:xfrm>
            <a:off x="4879127" y="0"/>
            <a:ext cx="426382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242981" y="1506071"/>
            <a:ext cx="3539725" cy="179200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800" b="1" spc="0" baseline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35664" y="3298077"/>
            <a:ext cx="3545402" cy="5550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0" cap="none" spc="75" baseline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28" name="Picture 4" descr="man in black shirt holding smartphone">
            <a:extLst>
              <a:ext uri="{FF2B5EF4-FFF2-40B4-BE49-F238E27FC236}">
                <a16:creationId xmlns:a16="http://schemas.microsoft.com/office/drawing/2014/main" id="{947CD4B2-329B-2B47-AF33-63FDE443F27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1"/>
            <a:ext cx="4889005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2AC024-9381-E647-BC80-68DA93F8E2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51" t="15955" r="20155" b="-15955"/>
          <a:stretch/>
        </p:blipFill>
        <p:spPr>
          <a:xfrm>
            <a:off x="2077081" y="0"/>
            <a:ext cx="7066919" cy="14021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5789AB-355D-4A42-933F-0830742B8CE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2059" y="4508313"/>
            <a:ext cx="14351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15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- Dk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0"/>
            <a:ext cx="3401189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0706B42-7EBA-E646-B376-F91F8E5186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3173" y="744414"/>
            <a:ext cx="2875802" cy="1382558"/>
          </a:xfrm>
          <a:prstGeom prst="rect">
            <a:avLst/>
          </a:prstGeom>
        </p:spPr>
        <p:txBody>
          <a:bodyPr>
            <a:spAutoFit/>
          </a:bodyPr>
          <a:lstStyle>
            <a:lvl1pPr>
              <a:buClrTx/>
              <a:defRPr sz="1400">
                <a:solidFill>
                  <a:schemeClr val="bg1"/>
                </a:solidFill>
              </a:defRPr>
            </a:lvl1pPr>
            <a:lvl2pPr>
              <a:buClrTx/>
              <a:defRPr sz="1200">
                <a:solidFill>
                  <a:schemeClr val="bg1"/>
                </a:solidFill>
              </a:defRPr>
            </a:lvl2pPr>
            <a:lvl3pPr>
              <a:buClrTx/>
              <a:defRPr sz="1200">
                <a:solidFill>
                  <a:schemeClr val="bg1"/>
                </a:solidFill>
              </a:defRPr>
            </a:lvl3pPr>
            <a:lvl4pPr>
              <a:buClrTx/>
              <a:defRPr sz="1200">
                <a:solidFill>
                  <a:schemeClr val="bg1"/>
                </a:solidFill>
              </a:defRPr>
            </a:lvl4pPr>
            <a:lvl5pPr>
              <a:buClrTx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08497"/>
            <a:ext cx="5226050" cy="1484124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3575050" y="744414"/>
            <a:ext cx="5226050" cy="37884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1888B-4E7B-DA4C-9F4F-CA9E15F626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/>
              <a:t>© Scaled Agile, Inc.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4875C-470A-634F-AA57-A5F07CE937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- </a:t>
            </a:r>
            <a:fld id="{C21C29FA-D81F-9D40-A402-D660C1847F79}" type="slidenum">
              <a:rPr lang="en-US" smtClean="0"/>
              <a:pPr/>
              <a:t>‹#›</a:t>
            </a:fld>
            <a:r>
              <a:rPr lang="en-US"/>
              <a:t> -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ar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3401189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575050" y="1308497"/>
            <a:ext cx="5226050" cy="1484124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7"/>
          <p:cNvSpPr>
            <a:spLocks noGrp="1"/>
          </p:cNvSpPr>
          <p:nvPr>
            <p:ph type="title" hasCustomPrompt="1"/>
          </p:nvPr>
        </p:nvSpPr>
        <p:spPr>
          <a:xfrm>
            <a:off x="3575050" y="744414"/>
            <a:ext cx="5226050" cy="37884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06848A6-9D99-C348-8F78-1EAE1F7DDF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/>
              <a:t>© Scaled Agile, Inc.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DD8EE5-0E8D-3047-A859-C3BA6979B8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69007" y="4768925"/>
            <a:ext cx="432093" cy="264757"/>
          </a:xfrm>
        </p:spPr>
        <p:txBody>
          <a:bodyPr/>
          <a:lstStyle/>
          <a:p>
            <a:r>
              <a:rPr lang="en-US"/>
              <a:t>- </a:t>
            </a:r>
            <a:fld id="{C21C29FA-D81F-9D40-A402-D660C1847F79}" type="slidenum">
              <a:rPr lang="en-US" smtClean="0"/>
              <a:pPr/>
              <a:t>‹#›</a:t>
            </a:fld>
            <a:r>
              <a:rPr lang="en-US"/>
              <a:t> -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C827E61-EA26-7249-8BEF-E2B1B4DD71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2900" y="744414"/>
            <a:ext cx="2875802" cy="1382558"/>
          </a:xfrm>
          <a:prstGeom prst="rect">
            <a:avLst/>
          </a:prstGeom>
        </p:spPr>
        <p:txBody>
          <a:bodyPr>
            <a:spAutoFit/>
          </a:bodyPr>
          <a:lstStyle>
            <a:lvl1pPr>
              <a:buClrTx/>
              <a:defRPr sz="1400">
                <a:solidFill>
                  <a:schemeClr val="bg1"/>
                </a:solidFill>
              </a:defRPr>
            </a:lvl1pPr>
            <a:lvl2pPr>
              <a:buClrTx/>
              <a:defRPr sz="1200">
                <a:solidFill>
                  <a:schemeClr val="bg1"/>
                </a:solidFill>
              </a:defRPr>
            </a:lvl2pPr>
            <a:lvl3pPr>
              <a:buClrTx/>
              <a:defRPr sz="1200">
                <a:solidFill>
                  <a:schemeClr val="bg1"/>
                </a:solidFill>
              </a:defRPr>
            </a:lvl3pPr>
            <a:lvl4pPr>
              <a:buClrTx/>
              <a:defRPr sz="1200">
                <a:solidFill>
                  <a:schemeClr val="bg1"/>
                </a:solidFill>
              </a:defRPr>
            </a:lvl4pPr>
            <a:lvl5pPr>
              <a:buClrTx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84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- Turq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3401189" cy="51435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575051" y="1308497"/>
            <a:ext cx="5226050" cy="1484124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7"/>
          <p:cNvSpPr>
            <a:spLocks noGrp="1"/>
          </p:cNvSpPr>
          <p:nvPr>
            <p:ph type="title" hasCustomPrompt="1"/>
          </p:nvPr>
        </p:nvSpPr>
        <p:spPr>
          <a:xfrm>
            <a:off x="3575050" y="744414"/>
            <a:ext cx="5226051" cy="37884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F24EB50-79C4-724D-962C-270A4BC6D5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/>
              <a:t>© Scaled Agile, Inc.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212FBB-F6C3-ED40-B32A-7292E04120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- </a:t>
            </a:r>
            <a:fld id="{C21C29FA-D81F-9D40-A402-D660C1847F79}" type="slidenum">
              <a:rPr lang="en-US" smtClean="0"/>
              <a:pPr/>
              <a:t>‹#›</a:t>
            </a:fld>
            <a:r>
              <a:rPr lang="en-US"/>
              <a:t> -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52A7DB2-C11D-2542-A8DB-E2900871BC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3173" y="744414"/>
            <a:ext cx="2875802" cy="1382558"/>
          </a:xfrm>
          <a:prstGeom prst="rect">
            <a:avLst/>
          </a:prstGeom>
        </p:spPr>
        <p:txBody>
          <a:bodyPr>
            <a:spAutoFit/>
          </a:bodyPr>
          <a:lstStyle>
            <a:lvl1pPr>
              <a:buClrTx/>
              <a:defRPr sz="1400">
                <a:solidFill>
                  <a:schemeClr val="bg1"/>
                </a:solidFill>
              </a:defRPr>
            </a:lvl1pPr>
            <a:lvl2pPr>
              <a:buClrTx/>
              <a:defRPr sz="1200">
                <a:solidFill>
                  <a:schemeClr val="bg1"/>
                </a:solidFill>
              </a:defRPr>
            </a:lvl2pPr>
            <a:lvl3pPr>
              <a:buClrTx/>
              <a:defRPr sz="1200">
                <a:solidFill>
                  <a:schemeClr val="bg1"/>
                </a:solidFill>
              </a:defRPr>
            </a:lvl3pPr>
            <a:lvl4pPr>
              <a:buClrTx/>
              <a:defRPr sz="1200">
                <a:solidFill>
                  <a:schemeClr val="bg1"/>
                </a:solidFill>
              </a:defRPr>
            </a:lvl4pPr>
            <a:lvl5pPr>
              <a:buClrTx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04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- 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3401189" cy="51435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575051" y="1308497"/>
            <a:ext cx="5226050" cy="1484124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7"/>
          <p:cNvSpPr>
            <a:spLocks noGrp="1"/>
          </p:cNvSpPr>
          <p:nvPr>
            <p:ph type="title" hasCustomPrompt="1"/>
          </p:nvPr>
        </p:nvSpPr>
        <p:spPr>
          <a:xfrm>
            <a:off x="3575050" y="744414"/>
            <a:ext cx="5226051" cy="37884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CB1FA43-2266-D44A-BFB5-3B8D132E2B6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/>
              <a:t>© Scaled Agile, Inc.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97C254-853B-0A4E-9D83-357DF1C28D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- </a:t>
            </a:r>
            <a:fld id="{C21C29FA-D81F-9D40-A402-D660C1847F79}" type="slidenum">
              <a:rPr lang="en-US" smtClean="0"/>
              <a:pPr/>
              <a:t>‹#›</a:t>
            </a:fld>
            <a:r>
              <a:rPr lang="en-US"/>
              <a:t> -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F024B3C-CF9C-4B49-A1FA-EB27DF7C19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3173" y="744414"/>
            <a:ext cx="2875802" cy="1382558"/>
          </a:xfrm>
          <a:prstGeom prst="rect">
            <a:avLst/>
          </a:prstGeom>
        </p:spPr>
        <p:txBody>
          <a:bodyPr>
            <a:spAutoFit/>
          </a:bodyPr>
          <a:lstStyle>
            <a:lvl1pPr>
              <a:buClrTx/>
              <a:defRPr sz="1400">
                <a:solidFill>
                  <a:schemeClr val="bg1"/>
                </a:solidFill>
              </a:defRPr>
            </a:lvl1pPr>
            <a:lvl2pPr>
              <a:buClrTx/>
              <a:defRPr sz="1200">
                <a:solidFill>
                  <a:schemeClr val="bg1"/>
                </a:solidFill>
              </a:defRPr>
            </a:lvl2pPr>
            <a:lvl3pPr>
              <a:buClrTx/>
              <a:defRPr sz="1200">
                <a:solidFill>
                  <a:schemeClr val="bg1"/>
                </a:solidFill>
              </a:defRPr>
            </a:lvl3pPr>
            <a:lvl4pPr>
              <a:buClrTx/>
              <a:defRPr sz="1200">
                <a:solidFill>
                  <a:schemeClr val="bg1"/>
                </a:solidFill>
              </a:defRPr>
            </a:lvl4pPr>
            <a:lvl5pPr>
              <a:buClrTx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36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- Ivor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-5475"/>
            <a:ext cx="3401189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575051" y="1308497"/>
            <a:ext cx="5226050" cy="1484124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7"/>
          <p:cNvSpPr>
            <a:spLocks noGrp="1"/>
          </p:cNvSpPr>
          <p:nvPr>
            <p:ph type="title" hasCustomPrompt="1"/>
          </p:nvPr>
        </p:nvSpPr>
        <p:spPr>
          <a:xfrm>
            <a:off x="3575050" y="744414"/>
            <a:ext cx="5226051" cy="37884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CB1FA43-2266-D44A-BFB5-3B8D132E2B6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© Scaled Agile, Inc.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97C254-853B-0A4E-9D83-357DF1C28D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- </a:t>
            </a:r>
            <a:fld id="{C21C29FA-D81F-9D40-A402-D660C1847F79}" type="slidenum">
              <a:rPr lang="en-US" smtClean="0"/>
              <a:pPr/>
              <a:t>‹#›</a:t>
            </a:fld>
            <a:r>
              <a:rPr lang="en-US"/>
              <a:t> -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A180472-CBFE-474C-8127-A77DF7F011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3173" y="744414"/>
            <a:ext cx="2875802" cy="1382558"/>
          </a:xfrm>
          <a:prstGeom prst="rect">
            <a:avLst/>
          </a:prstGeom>
        </p:spPr>
        <p:txBody>
          <a:bodyPr>
            <a:spAutoFit/>
          </a:bodyPr>
          <a:lstStyle>
            <a:lvl1pPr>
              <a:buClrTx/>
              <a:defRPr sz="1400">
                <a:solidFill>
                  <a:schemeClr val="tx1"/>
                </a:solidFill>
              </a:defRPr>
            </a:lvl1pPr>
            <a:lvl2pPr>
              <a:buClrTx/>
              <a:defRPr sz="1200">
                <a:solidFill>
                  <a:schemeClr val="tx1"/>
                </a:solidFill>
              </a:defRPr>
            </a:lvl2pPr>
            <a:lvl3pPr>
              <a:buClrTx/>
              <a:defRPr sz="1200">
                <a:solidFill>
                  <a:schemeClr val="tx1"/>
                </a:solidFill>
              </a:defRPr>
            </a:lvl3pPr>
            <a:lvl4pPr>
              <a:buClrTx/>
              <a:defRPr sz="1200">
                <a:solidFill>
                  <a:schemeClr val="tx1"/>
                </a:solidFill>
              </a:defRPr>
            </a:lvl4pPr>
            <a:lvl5pPr>
              <a:buClrTx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0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Quote w/ Headshot - Ivor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2">
            <a:extLst>
              <a:ext uri="{FF2B5EF4-FFF2-40B4-BE49-F238E27FC236}">
                <a16:creationId xmlns:a16="http://schemas.microsoft.com/office/drawing/2014/main" id="{14E5DB62-AE3F-AC4D-B121-EABB03D1DB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199" b="1785"/>
          <a:stretch/>
        </p:blipFill>
        <p:spPr>
          <a:xfrm>
            <a:off x="8369247" y="74498"/>
            <a:ext cx="774753" cy="5069002"/>
          </a:xfrm>
          <a:prstGeom prst="rect">
            <a:avLst/>
          </a:prstGeom>
        </p:spPr>
      </p:pic>
      <p:pic>
        <p:nvPicPr>
          <p:cNvPr id="22" name="Picture 12">
            <a:extLst>
              <a:ext uri="{FF2B5EF4-FFF2-40B4-BE49-F238E27FC236}">
                <a16:creationId xmlns:a16="http://schemas.microsoft.com/office/drawing/2014/main" id="{40706EF7-0967-F94D-B080-0E26C1B10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199" b="15451"/>
          <a:stretch/>
        </p:blipFill>
        <p:spPr>
          <a:xfrm>
            <a:off x="7541101" y="778388"/>
            <a:ext cx="774753" cy="4365112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F8727-D997-C84E-AF7C-A64C30B0548F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© Scaled Agile, Inc.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3512B5-2431-1E49-B3F2-865C5FE84FD3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- </a:t>
            </a:r>
            <a:fld id="{C21C29FA-D81F-9D40-A402-D660C1847F79}" type="slidenum">
              <a:rPr lang="en-US" smtClean="0"/>
              <a:pPr/>
              <a:t>‹#›</a:t>
            </a:fld>
            <a:r>
              <a:rPr lang="en-US"/>
              <a:t> -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A291EC7-E97D-A44F-A397-0873B73CD0B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342900" y="1526226"/>
            <a:ext cx="5718997" cy="171046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400" b="0" spc="0" baseline="0">
                <a:solidFill>
                  <a:schemeClr val="tx1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DD42A0F-6689-EC43-8A4B-1F7D0F541A42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343151" y="3305962"/>
            <a:ext cx="5718997" cy="685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 cap="none" spc="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5A780DD8-750A-0544-A9F5-EA5FC349974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64917" y="1503336"/>
            <a:ext cx="1649151" cy="248842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txBody>
          <a:bodyPr anchor="t" anchorCtr="0">
            <a:noAutofit/>
          </a:bodyPr>
          <a:lstStyle>
            <a:lvl1pPr marL="0" indent="0">
              <a:buNone/>
              <a:defRPr sz="1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19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500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Quote w/ Headshot - Dk Tea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F8727-D997-C84E-AF7C-A64C30B054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/>
              <a:t>© Scaled Agile, Inc.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3512B5-2431-1E49-B3F2-865C5FE84F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/>
              <a:t>- </a:t>
            </a:r>
            <a:fld id="{C21C29FA-D81F-9D40-A402-D660C1847F79}" type="slidenum">
              <a:rPr lang="en-US" smtClean="0"/>
              <a:pPr/>
              <a:t>‹#›</a:t>
            </a:fld>
            <a:r>
              <a:rPr lang="en-US"/>
              <a:t> -</a:t>
            </a:r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9CB9E38-8DE3-EA4E-86AF-F64F0E30A5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04297" y="2613991"/>
            <a:ext cx="6216240" cy="145828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400" b="0" spc="0" baseline="0">
                <a:solidFill>
                  <a:schemeClr val="bg2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591339FF-5452-F844-BEB8-5322BA3A2D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04691" y="4141545"/>
            <a:ext cx="6216792" cy="3708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 cap="none" spc="0" baseline="0">
                <a:solidFill>
                  <a:schemeClr val="bg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B0523C-BE4E-6B40-BDFC-2722166DDC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54" r="5354"/>
          <a:stretch/>
        </p:blipFill>
        <p:spPr>
          <a:xfrm>
            <a:off x="-1" y="0"/>
            <a:ext cx="9144001" cy="2574235"/>
          </a:xfrm>
          <a:prstGeom prst="rect">
            <a:avLst/>
          </a:prstGeom>
        </p:spPr>
      </p:pic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6C7AFA70-4FFC-484F-B759-DDDDD7B72CC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2518" y="2025012"/>
            <a:ext cx="1622396" cy="248842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txBody>
          <a:bodyPr anchor="t" anchorCtr="0">
            <a:noAutofit/>
          </a:bodyPr>
          <a:lstStyle>
            <a:lvl1pPr marL="0" indent="0">
              <a:buNone/>
              <a:defRPr sz="1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92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Call Out - Ivor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789465-8791-CA46-8A58-34F71313C0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261" r="21723"/>
          <a:stretch/>
        </p:blipFill>
        <p:spPr>
          <a:xfrm>
            <a:off x="4967107" y="0"/>
            <a:ext cx="4176893" cy="51435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CCD0189-7544-8949-B72D-6F8DD3B405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© Scaled Agile, Inc.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6D50CE-0A38-FE44-AAC2-2EFD774E08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- </a:t>
            </a:r>
            <a:fld id="{C21C29FA-D81F-9D40-A402-D660C1847F79}" type="slidenum">
              <a:rPr lang="en-US" smtClean="0"/>
              <a:pPr/>
              <a:t>‹#›</a:t>
            </a:fld>
            <a:r>
              <a:rPr lang="en-US"/>
              <a:t> -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1E50B00-30BD-4E4B-9FEE-605A1DE4FD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4571" y="1502867"/>
            <a:ext cx="3836710" cy="171464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400" b="0" spc="0" baseline="0">
                <a:solidFill>
                  <a:schemeClr val="tx1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618B774-5A22-4241-89D1-7805B93AD2A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4821" y="3286779"/>
            <a:ext cx="3837051" cy="685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 cap="none" spc="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5475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Call Out - Turq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1A2F86-9AA5-F847-A945-A52BB9A95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272" t="-1018" r="11164" b="-1018"/>
          <a:stretch/>
        </p:blipFill>
        <p:spPr>
          <a:xfrm rot="10800000">
            <a:off x="-2" y="0"/>
            <a:ext cx="4637505" cy="51435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CCD0189-7544-8949-B72D-6F8DD3B405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/>
              <a:t>© Scaled Agile, Inc.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6D50CE-0A38-FE44-AAC2-2EFD774E08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/>
              <a:t>- </a:t>
            </a:r>
            <a:fld id="{C21C29FA-D81F-9D40-A402-D660C1847F79}" type="slidenum">
              <a:rPr lang="en-US" smtClean="0"/>
              <a:pPr/>
              <a:t>‹#›</a:t>
            </a:fld>
            <a:r>
              <a:rPr lang="en-US"/>
              <a:t> -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1E50B00-30BD-4E4B-9FEE-605A1DE4FD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50892" y="1463110"/>
            <a:ext cx="3836710" cy="171464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400" b="0" spc="0" baseline="0">
                <a:solidFill>
                  <a:schemeClr val="bg2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618B774-5A22-4241-89D1-7805B93AD2A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51142" y="3247022"/>
            <a:ext cx="3837051" cy="685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 cap="none" spc="0" baseline="0">
                <a:solidFill>
                  <a:schemeClr val="bg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6429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Call Out - Gre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F8727-D997-C84E-AF7C-A64C30B0548F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/>
              <a:t>© Scaled Agile, Inc.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3512B5-2431-1E49-B3F2-865C5FE84FD3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/>
              <a:t>- </a:t>
            </a:r>
            <a:fld id="{C21C29FA-D81F-9D40-A402-D660C1847F79}" type="slidenum">
              <a:rPr lang="en-US" smtClean="0"/>
              <a:pPr/>
              <a:t>‹#›</a:t>
            </a:fld>
            <a:r>
              <a:rPr lang="en-US"/>
              <a:t> -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A291EC7-E97D-A44F-A397-0873B73CD0B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784571" y="1502867"/>
            <a:ext cx="3626885" cy="171464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400" b="0" spc="0" baseline="0">
                <a:solidFill>
                  <a:schemeClr val="bg2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DD42A0F-6689-EC43-8A4B-1F7D0F541A42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784821" y="3286779"/>
            <a:ext cx="3627207" cy="685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 cap="none" spc="0" baseline="0">
                <a:solidFill>
                  <a:schemeClr val="bg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2371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50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Pic Half - Ivor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A472664-6EE8-FD4F-9F5D-FA86F1E359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32"/>
            <a:ext cx="4874654" cy="5141236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242981" y="1506071"/>
            <a:ext cx="3539725" cy="179200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800" b="1" spc="0" baseline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Scaled Agile Partner Network</a:t>
            </a:r>
          </a:p>
        </p:txBody>
      </p:sp>
      <p:pic>
        <p:nvPicPr>
          <p:cNvPr id="13" name="Picture 11">
            <a:extLst>
              <a:ext uri="{FF2B5EF4-FFF2-40B4-BE49-F238E27FC236}">
                <a16:creationId xmlns:a16="http://schemas.microsoft.com/office/drawing/2014/main" id="{19666FDB-7B41-DE4B-9B8C-EBDAFA37C7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51" t="15955" r="20155" b="-15955"/>
          <a:stretch/>
        </p:blipFill>
        <p:spPr>
          <a:xfrm>
            <a:off x="2077081" y="0"/>
            <a:ext cx="7066919" cy="14021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01F64B-F0AC-6E4D-901E-8F8E89BDF91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9057" y="4509247"/>
            <a:ext cx="14351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Call Out -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F8727-D997-C84E-AF7C-A64C30B054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/>
              <a:t>© Scaled Agile, Inc.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3512B5-2431-1E49-B3F2-865C5FE84F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/>
              <a:t>- </a:t>
            </a:r>
            <a:fld id="{C21C29FA-D81F-9D40-A402-D660C1847F79}" type="slidenum">
              <a:rPr lang="en-US" smtClean="0"/>
              <a:pPr/>
              <a:t>‹#›</a:t>
            </a:fld>
            <a:r>
              <a:rPr lang="en-US"/>
              <a:t> -</a:t>
            </a:r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9CB9E38-8DE3-EA4E-86AF-F64F0E30A5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7944" y="2613991"/>
            <a:ext cx="7842594" cy="145828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400" b="0" spc="0" baseline="0">
                <a:solidFill>
                  <a:schemeClr val="bg2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591339FF-5452-F844-BEB8-5322BA3A2D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8194" y="4141545"/>
            <a:ext cx="7843290" cy="3708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 cap="none" spc="0" baseline="0">
                <a:solidFill>
                  <a:schemeClr val="bg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B0523C-BE4E-6B40-BDFC-2722166DDC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54" r="5354"/>
          <a:stretch/>
        </p:blipFill>
        <p:spPr>
          <a:xfrm>
            <a:off x="-1" y="0"/>
            <a:ext cx="9144001" cy="257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2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Call Out - Gol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0AC053-9792-F742-9296-D56006B4A6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993" b="6565"/>
          <a:stretch/>
        </p:blipFill>
        <p:spPr>
          <a:xfrm rot="10800000">
            <a:off x="0" y="-1"/>
            <a:ext cx="9144000" cy="2538515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F8727-D997-C84E-AF7C-A64C30B054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/>
              <a:t>© Scaled Agile, Inc.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3512B5-2431-1E49-B3F2-865C5FE84F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/>
              <a:t>- </a:t>
            </a:r>
            <a:fld id="{C21C29FA-D81F-9D40-A402-D660C1847F79}" type="slidenum">
              <a:rPr lang="en-US" smtClean="0"/>
              <a:pPr/>
              <a:t>‹#›</a:t>
            </a:fld>
            <a:r>
              <a:rPr lang="en-US"/>
              <a:t> -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A291EC7-E97D-A44F-A397-0873B73CD0B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7944" y="2613991"/>
            <a:ext cx="7842594" cy="145828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400" b="0" spc="0" baseline="0">
                <a:solidFill>
                  <a:schemeClr val="tx1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DD42A0F-6689-EC43-8A4B-1F7D0F541A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8194" y="4141545"/>
            <a:ext cx="7843290" cy="3708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 cap="none" spc="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858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Call Out - Lt Blu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27D204D-3D85-6742-89ED-C95AB44E74D7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7647" y="-1"/>
            <a:ext cx="2575931" cy="257525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6ED2122-8E71-5041-A28F-6BD791056F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06612" y="2554942"/>
            <a:ext cx="2575931" cy="258855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E16A8D4-5859-7940-B766-41B9C8204EF8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2343"/>
          <a:stretch/>
        </p:blipFill>
        <p:spPr>
          <a:xfrm>
            <a:off x="7143625" y="-1"/>
            <a:ext cx="2000376" cy="257525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D22EEFAC-BAFF-F142-AC90-F4A550C43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2692"/>
          <a:stretch/>
        </p:blipFill>
        <p:spPr>
          <a:xfrm>
            <a:off x="7152589" y="2554942"/>
            <a:ext cx="1991411" cy="2588558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F8727-D997-C84E-AF7C-A64C30B054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42900" y="4767263"/>
            <a:ext cx="4104182" cy="274637"/>
          </a:xfrm>
          <a:noFill/>
        </p:spPr>
        <p:txBody>
          <a:bodyPr/>
          <a:lstStyle>
            <a:lvl1pPr>
              <a:defRPr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/>
              <a:t>© Scaled Agile, Inc.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3512B5-2431-1E49-B3F2-865C5FE84F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/>
              <a:t>- </a:t>
            </a:r>
            <a:fld id="{C21C29FA-D81F-9D40-A402-D660C1847F79}" type="slidenum">
              <a:rPr lang="en-US" smtClean="0"/>
              <a:pPr/>
              <a:t>‹#›</a:t>
            </a:fld>
            <a:r>
              <a:rPr lang="en-US"/>
              <a:t> -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61A5598-2A00-A54D-B147-EA1B918E88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4571" y="1502867"/>
            <a:ext cx="3626885" cy="171464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400" b="0" spc="0" baseline="0">
                <a:solidFill>
                  <a:schemeClr val="tx1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3275008E-4C6D-8648-8ED2-52AB4A69CD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4821" y="3286779"/>
            <a:ext cx="3627207" cy="685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 cap="none" spc="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7676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Call Out - Lt Blue 2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F8727-D997-C84E-AF7C-A64C30B054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42900" y="4767263"/>
            <a:ext cx="4778739" cy="274637"/>
          </a:xfrm>
          <a:noFill/>
        </p:spPr>
        <p:txBody>
          <a:bodyPr/>
          <a:lstStyle>
            <a:lvl1pPr>
              <a:defRPr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/>
              <a:t>© Scaled Agile, Inc.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3512B5-2431-1E49-B3F2-865C5FE84F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/>
              <a:t>- </a:t>
            </a:r>
            <a:fld id="{C21C29FA-D81F-9D40-A402-D660C1847F79}" type="slidenum">
              <a:rPr lang="en-US" smtClean="0"/>
              <a:pPr/>
              <a:t>‹#›</a:t>
            </a:fld>
            <a:r>
              <a:rPr lang="en-US"/>
              <a:t> -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61A5598-2A00-A54D-B147-EA1B918E88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4570" y="1502867"/>
            <a:ext cx="6048491" cy="171464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400" b="0" spc="0" baseline="0">
                <a:solidFill>
                  <a:schemeClr val="tx1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3275008E-4C6D-8648-8ED2-52AB4A69CD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4820" y="3286779"/>
            <a:ext cx="6049029" cy="685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 cap="none" spc="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8C7E177-FD06-9645-8459-AE62C4B1001A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8" r="41136"/>
          <a:stretch/>
        </p:blipFill>
        <p:spPr>
          <a:xfrm>
            <a:off x="7628965" y="-1"/>
            <a:ext cx="1515036" cy="257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83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DA5A31-260B-FA46-85D0-EA4C1BC1FD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© Scaled Agile, Inc.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6723EC-54C9-404A-8370-CBCE96EFB8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- </a:t>
            </a:r>
            <a:fld id="{C21C29FA-D81F-9D40-A402-D660C1847F79}" type="slidenum">
              <a:rPr lang="en-US" smtClean="0"/>
              <a:pPr/>
              <a:t>‹#›</a:t>
            </a:fld>
            <a:r>
              <a:rPr lang="en-US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63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Gra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FB7F5E7-EEE1-564F-975C-0175AB4A0B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/>
              <a:t>© Scaled Agile, Inc.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B0F89B-49FE-B74B-8EF1-C7053A23BE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/>
              <a:t>- </a:t>
            </a:r>
            <a:fld id="{C21C29FA-D81F-9D40-A402-D660C1847F79}" type="slidenum">
              <a:rPr lang="en-US" smtClean="0"/>
              <a:pPr/>
              <a:t>‹#›</a:t>
            </a:fld>
            <a:r>
              <a:rPr lang="en-US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5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Tea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B42183-0560-E944-9138-B003701639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/>
              <a:t>- </a:t>
            </a:r>
            <a:fld id="{C21C29FA-D81F-9D40-A402-D660C1847F79}" type="slidenum">
              <a:rPr lang="en-US" smtClean="0"/>
              <a:pPr/>
              <a:t>‹#›</a:t>
            </a:fld>
            <a:r>
              <a:rPr lang="en-US"/>
              <a:t> -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E2446BD-0C99-8C47-BC42-78A70DE80C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/>
              <a:t>© Scaled Agile,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00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DA5A31-260B-FA46-85D0-EA4C1BC1FD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© Scaled Agile, Inc.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6723EC-54C9-404A-8370-CBCE96EFB8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- </a:t>
            </a:r>
            <a:fld id="{C21C29FA-D81F-9D40-A402-D660C1847F79}" type="slidenum">
              <a:rPr lang="en-US" smtClean="0"/>
              <a:pPr/>
              <a:t>‹#›</a:t>
            </a:fld>
            <a:r>
              <a:rPr lang="en-US"/>
              <a:t> -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A7D75C-8CD1-C84F-BBBA-11E4B4B55621}"/>
              </a:ext>
            </a:extLst>
          </p:cNvPr>
          <p:cNvSpPr/>
          <p:nvPr userDrawn="1"/>
        </p:nvSpPr>
        <p:spPr>
          <a:xfrm>
            <a:off x="0" y="1"/>
            <a:ext cx="9144000" cy="71909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B39E6D0-4E83-1C49-BF11-DF218222BE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9964"/>
          <a:stretch/>
        </p:blipFill>
        <p:spPr>
          <a:xfrm>
            <a:off x="7269978" y="1"/>
            <a:ext cx="1874023" cy="71909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D870B4-5EBB-CE44-9BF4-69C66DAD5D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901" y="122239"/>
            <a:ext cx="6996113" cy="467051"/>
          </a:xfrm>
        </p:spPr>
        <p:txBody>
          <a:bodyPr/>
          <a:lstStyle>
            <a:lvl1pPr marL="0" indent="0">
              <a:buNone/>
              <a:defRPr sz="2400" b="0" i="0"/>
            </a:lvl1pPr>
            <a:lvl2pPr marL="228594" indent="0">
              <a:buNone/>
              <a:defRPr/>
            </a:lvl2pPr>
            <a:lvl3pPr marL="687370" indent="0">
              <a:buNone/>
              <a:defRPr/>
            </a:lvl3pPr>
            <a:lvl4pPr marL="1031849" indent="0">
              <a:buNone/>
              <a:defRPr/>
            </a:lvl4pPr>
            <a:lvl5pPr marL="1374741" indent="0">
              <a:buNone/>
              <a:defRPr/>
            </a:lvl5pPr>
          </a:lstStyle>
          <a:p>
            <a:pPr lvl="0"/>
            <a:r>
              <a:rPr lang="en-U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3477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9444" y="940955"/>
            <a:ext cx="4051656" cy="148412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0" i="0"/>
            </a:lvl1pPr>
            <a:lvl2pPr marL="428604" indent="-200015">
              <a:tabLst/>
              <a:defRPr sz="1400" b="0" i="0"/>
            </a:lvl2pPr>
            <a:lvl3pPr marL="857207" indent="-169855">
              <a:tabLst/>
              <a:defRPr sz="1200" b="0" i="0"/>
            </a:lvl3pPr>
            <a:lvl4pPr marL="1200090" indent="-168267">
              <a:tabLst/>
              <a:defRPr sz="1200" b="0" i="0"/>
            </a:lvl4pPr>
            <a:lvl5pPr marL="1542974" indent="-168267">
              <a:tabLst/>
              <a:defRPr sz="1200" b="0" i="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024E868-0EF0-7141-BD66-E36221F256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© Scaled Agile, Inc.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F85BA7-B1B9-0147-B1FF-62A23FAC74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- </a:t>
            </a:r>
            <a:fld id="{C21C29FA-D81F-9D40-A402-D660C1847F79}" type="slidenum">
              <a:rPr lang="en-US" smtClean="0"/>
              <a:pPr/>
              <a:t>‹#›</a:t>
            </a:fld>
            <a:r>
              <a:rPr lang="en-US"/>
              <a:t> -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573B8DB-C6FD-B849-9078-09A105943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DBECDB7-1FA2-D649-9F6B-A76B16711BFA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342901" y="940955"/>
            <a:ext cx="4051656" cy="148412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0" i="0"/>
            </a:lvl1pPr>
            <a:lvl2pPr marL="428604" indent="-200015">
              <a:tabLst/>
              <a:defRPr sz="1400" b="0" i="0"/>
            </a:lvl2pPr>
            <a:lvl3pPr marL="857207" indent="-169855">
              <a:tabLst/>
              <a:defRPr sz="1200" b="0" i="0"/>
            </a:lvl3pPr>
            <a:lvl4pPr marL="1200090" indent="-168267">
              <a:tabLst/>
              <a:defRPr sz="1200" b="0" i="0"/>
            </a:lvl4pPr>
            <a:lvl5pPr marL="1542974" indent="-168267">
              <a:tabLst/>
              <a:defRPr sz="1200" b="0" i="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52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Slide for 1 - Lt Blu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>
            <a:extLst>
              <a:ext uri="{FF2B5EF4-FFF2-40B4-BE49-F238E27FC236}">
                <a16:creationId xmlns:a16="http://schemas.microsoft.com/office/drawing/2014/main" id="{E880AFFD-76AB-3748-AB08-C089CFC541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355" b="9238"/>
          <a:stretch/>
        </p:blipFill>
        <p:spPr>
          <a:xfrm rot="10800000">
            <a:off x="0" y="-2"/>
            <a:ext cx="9144000" cy="2449525"/>
          </a:xfrm>
          <a:prstGeom prst="rect">
            <a:avLst/>
          </a:prstGeom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F91D8103-6146-AE47-89A5-12FFEC44AF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42900" y="4767263"/>
            <a:ext cx="5772150" cy="274637"/>
          </a:xfrm>
        </p:spPr>
        <p:txBody>
          <a:bodyPr/>
          <a:lstStyle>
            <a:lvl1pPr>
              <a:defRPr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/>
              <a:t>© Scaled Agile, Inc.</a:t>
            </a:r>
            <a:endParaRPr lang="en-US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7C7B79D-7662-DC44-8464-0D0939A1EB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69007" y="4768925"/>
            <a:ext cx="432093" cy="264757"/>
          </a:xfrm>
        </p:spPr>
        <p:txBody>
          <a:bodyPr/>
          <a:lstStyle>
            <a:lvl1pPr>
              <a:defRPr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/>
              <a:t>- </a:t>
            </a:r>
            <a:fld id="{C21C29FA-D81F-9D40-A402-D660C1847F79}" type="slidenum">
              <a:rPr lang="en-US" smtClean="0"/>
              <a:pPr/>
              <a:t>‹#›</a:t>
            </a:fld>
            <a:r>
              <a:rPr lang="en-US"/>
              <a:t> -</a:t>
            </a:r>
            <a:endParaRPr lang="en-US" dirty="0"/>
          </a:p>
        </p:txBody>
      </p:sp>
      <p:sp>
        <p:nvSpPr>
          <p:cNvPr id="23" name="Content Placeholder 21">
            <a:extLst>
              <a:ext uri="{FF2B5EF4-FFF2-40B4-BE49-F238E27FC236}">
                <a16:creationId xmlns:a16="http://schemas.microsoft.com/office/drawing/2014/main" id="{7C40D976-A27D-9C4E-9AB5-7733A494243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604502" y="3001008"/>
            <a:ext cx="4709160" cy="467051"/>
          </a:xfrm>
        </p:spPr>
        <p:txBody>
          <a:bodyPr anchor="t" anchorCtr="0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228600" indent="0">
              <a:buNone/>
              <a:defRPr b="1"/>
            </a:lvl2pPr>
            <a:lvl3pPr marL="687387" indent="0">
              <a:buNone/>
              <a:defRPr b="1"/>
            </a:lvl3pPr>
            <a:lvl4pPr marL="1031875" indent="0">
              <a:buNone/>
              <a:defRPr b="1"/>
            </a:lvl4pPr>
            <a:lvl5pPr marL="1374775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21">
            <a:extLst>
              <a:ext uri="{FF2B5EF4-FFF2-40B4-BE49-F238E27FC236}">
                <a16:creationId xmlns:a16="http://schemas.microsoft.com/office/drawing/2014/main" id="{97BCC6BA-6CD6-BF44-A094-EB5A9D415D06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604501" y="3468059"/>
            <a:ext cx="4709160" cy="373372"/>
          </a:xfrm>
        </p:spPr>
        <p:txBody>
          <a:bodyPr anchor="t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228600" indent="0">
              <a:buNone/>
              <a:defRPr b="1"/>
            </a:lvl2pPr>
            <a:lvl3pPr marL="687387" indent="0">
              <a:buNone/>
              <a:defRPr b="1"/>
            </a:lvl3pPr>
            <a:lvl4pPr marL="1031875" indent="0">
              <a:buNone/>
              <a:defRPr b="1"/>
            </a:lvl4pPr>
            <a:lvl5pPr marL="1374775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8">
            <a:extLst>
              <a:ext uri="{FF2B5EF4-FFF2-40B4-BE49-F238E27FC236}">
                <a16:creationId xmlns:a16="http://schemas.microsoft.com/office/drawing/2014/main" id="{5A815C07-BE17-1C4B-B338-5E9C4015EDF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94610" y="974175"/>
            <a:ext cx="2204520" cy="324160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</a:ln>
        </p:spPr>
        <p:txBody>
          <a:bodyPr anchor="t" anchorCtr="0">
            <a:noAutofit/>
          </a:bodyPr>
          <a:lstStyle>
            <a:lvl1pPr marL="0" indent="0">
              <a:buNone/>
              <a:defRPr sz="1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90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Slide for 1 - Dk Tea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117D7C9-4579-994A-A120-274D1AC1E9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06" y="0"/>
            <a:ext cx="2819400" cy="5143500"/>
          </a:xfrm>
          <a:prstGeom prst="rect">
            <a:avLst/>
          </a:prstGeom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F91D8103-6146-AE47-89A5-12FFEC44AF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42900" y="4767263"/>
            <a:ext cx="5772150" cy="274637"/>
          </a:xfrm>
        </p:spPr>
        <p:txBody>
          <a:bodyPr/>
          <a:lstStyle>
            <a:lvl1pPr>
              <a:defRPr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/>
              <a:t>© Scaled Agile, Inc.</a:t>
            </a:r>
            <a:endParaRPr lang="en-US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7C7B79D-7662-DC44-8464-0D0939A1EB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69007" y="4768925"/>
            <a:ext cx="432093" cy="264757"/>
          </a:xfrm>
        </p:spPr>
        <p:txBody>
          <a:bodyPr/>
          <a:lstStyle>
            <a:lvl1pPr>
              <a:defRPr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/>
              <a:t>- </a:t>
            </a:r>
            <a:fld id="{C21C29FA-D81F-9D40-A402-D660C1847F79}" type="slidenum">
              <a:rPr lang="en-US" smtClean="0"/>
              <a:pPr/>
              <a:t>‹#›</a:t>
            </a:fld>
            <a:r>
              <a:rPr lang="en-US"/>
              <a:t> -</a:t>
            </a:r>
            <a:endParaRPr lang="en-US" dirty="0"/>
          </a:p>
        </p:txBody>
      </p:sp>
      <p:sp>
        <p:nvSpPr>
          <p:cNvPr id="23" name="Content Placeholder 21">
            <a:extLst>
              <a:ext uri="{FF2B5EF4-FFF2-40B4-BE49-F238E27FC236}">
                <a16:creationId xmlns:a16="http://schemas.microsoft.com/office/drawing/2014/main" id="{7C40D976-A27D-9C4E-9AB5-7733A494243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708413" y="2537343"/>
            <a:ext cx="4709160" cy="467051"/>
          </a:xfrm>
        </p:spPr>
        <p:txBody>
          <a:bodyPr anchor="t" anchorCtr="0">
            <a:noAutofit/>
          </a:bodyPr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 marL="228600" indent="0">
              <a:buNone/>
              <a:defRPr b="1"/>
            </a:lvl2pPr>
            <a:lvl3pPr marL="687387" indent="0">
              <a:buNone/>
              <a:defRPr b="1"/>
            </a:lvl3pPr>
            <a:lvl4pPr marL="1031875" indent="0">
              <a:buNone/>
              <a:defRPr b="1"/>
            </a:lvl4pPr>
            <a:lvl5pPr marL="1374775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21">
            <a:extLst>
              <a:ext uri="{FF2B5EF4-FFF2-40B4-BE49-F238E27FC236}">
                <a16:creationId xmlns:a16="http://schemas.microsoft.com/office/drawing/2014/main" id="{97BCC6BA-6CD6-BF44-A094-EB5A9D415D06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708412" y="3004394"/>
            <a:ext cx="4709160" cy="373372"/>
          </a:xfrm>
        </p:spPr>
        <p:txBody>
          <a:bodyPr anchor="t">
            <a:noAutofit/>
          </a:bodyPr>
          <a:lstStyle>
            <a:lvl1pPr marL="0" indent="0">
              <a:buNone/>
              <a:defRPr sz="1800" b="0">
                <a:solidFill>
                  <a:schemeClr val="bg2"/>
                </a:solidFill>
              </a:defRPr>
            </a:lvl1pPr>
            <a:lvl2pPr marL="228600" indent="0">
              <a:buNone/>
              <a:defRPr b="1"/>
            </a:lvl2pPr>
            <a:lvl3pPr marL="687387" indent="0">
              <a:buNone/>
              <a:defRPr b="1"/>
            </a:lvl3pPr>
            <a:lvl4pPr marL="1031875" indent="0">
              <a:buNone/>
              <a:defRPr b="1"/>
            </a:lvl4pPr>
            <a:lvl5pPr marL="1374775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8">
            <a:extLst>
              <a:ext uri="{FF2B5EF4-FFF2-40B4-BE49-F238E27FC236}">
                <a16:creationId xmlns:a16="http://schemas.microsoft.com/office/drawing/2014/main" id="{5A815C07-BE17-1C4B-B338-5E9C4015EDF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17839" y="762830"/>
            <a:ext cx="2204520" cy="324160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</a:ln>
        </p:spPr>
        <p:txBody>
          <a:bodyPr anchor="t" anchorCtr="0">
            <a:noAutofit/>
          </a:bodyPr>
          <a:lstStyle>
            <a:lvl1pPr marL="0" indent="0">
              <a:buNone/>
              <a:defRPr sz="1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3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Slide for 2 - Ivor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BD2C51C5-E41A-4A47-AA47-776EC02FBE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0800000">
            <a:off x="0" y="101600"/>
            <a:ext cx="9144000" cy="1943100"/>
          </a:xfrm>
          <a:prstGeom prst="rect">
            <a:avLst/>
          </a:prstGeom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F91D8103-6146-AE47-89A5-12FFEC44AF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42900" y="4767263"/>
            <a:ext cx="5772150" cy="274637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r>
              <a:rPr lang="en-US"/>
              <a:t>© Scaled Agile, Inc.</a:t>
            </a:r>
            <a:endParaRPr lang="en-US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7C7B79D-7662-DC44-8464-0D0939A1EB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69007" y="4768925"/>
            <a:ext cx="432093" cy="264757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r>
              <a:rPr lang="en-US"/>
              <a:t>- </a:t>
            </a:r>
            <a:fld id="{C21C29FA-D81F-9D40-A402-D660C1847F79}" type="slidenum">
              <a:rPr lang="en-US" smtClean="0"/>
              <a:pPr/>
              <a:t>‹#›</a:t>
            </a:fld>
            <a:r>
              <a:rPr lang="en-US"/>
              <a:t> -</a:t>
            </a:r>
            <a:endParaRPr lang="en-US" dirty="0"/>
          </a:p>
        </p:txBody>
      </p:sp>
      <p:sp>
        <p:nvSpPr>
          <p:cNvPr id="23" name="Content Placeholder 21">
            <a:extLst>
              <a:ext uri="{FF2B5EF4-FFF2-40B4-BE49-F238E27FC236}">
                <a16:creationId xmlns:a16="http://schemas.microsoft.com/office/drawing/2014/main" id="{7C40D976-A27D-9C4E-9AB5-7733A494243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194700" y="3133032"/>
            <a:ext cx="3262384" cy="487706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228600" indent="0">
              <a:buNone/>
              <a:defRPr b="1"/>
            </a:lvl2pPr>
            <a:lvl3pPr marL="687387" indent="0">
              <a:buNone/>
              <a:defRPr b="1"/>
            </a:lvl3pPr>
            <a:lvl4pPr marL="1031875" indent="0">
              <a:buNone/>
              <a:defRPr b="1"/>
            </a:lvl4pPr>
            <a:lvl5pPr marL="1374775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21">
            <a:extLst>
              <a:ext uri="{FF2B5EF4-FFF2-40B4-BE49-F238E27FC236}">
                <a16:creationId xmlns:a16="http://schemas.microsoft.com/office/drawing/2014/main" id="{97BCC6BA-6CD6-BF44-A094-EB5A9D415D06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194699" y="3620738"/>
            <a:ext cx="3262384" cy="342145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228600" indent="0">
              <a:buNone/>
              <a:defRPr b="1"/>
            </a:lvl2pPr>
            <a:lvl3pPr marL="687387" indent="0">
              <a:buNone/>
              <a:defRPr b="1"/>
            </a:lvl3pPr>
            <a:lvl4pPr marL="1031875" indent="0">
              <a:buNone/>
              <a:defRPr b="1"/>
            </a:lvl4pPr>
            <a:lvl5pPr marL="1374775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8">
            <a:extLst>
              <a:ext uri="{FF2B5EF4-FFF2-40B4-BE49-F238E27FC236}">
                <a16:creationId xmlns:a16="http://schemas.microsoft.com/office/drawing/2014/main" id="{5A815C07-BE17-1C4B-B338-5E9C4015EDF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91285" y="667369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txBody>
          <a:bodyPr anchor="ctr" anchorCtr="0">
            <a:noAutofit/>
          </a:bodyPr>
          <a:lstStyle>
            <a:lvl1pPr marL="0" indent="0">
              <a:buNone/>
              <a:defRPr sz="1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Content Placeholder 21">
            <a:extLst>
              <a:ext uri="{FF2B5EF4-FFF2-40B4-BE49-F238E27FC236}">
                <a16:creationId xmlns:a16="http://schemas.microsoft.com/office/drawing/2014/main" id="{669151F3-C91B-5B42-8CE7-B322FC8F490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423799" y="3133032"/>
            <a:ext cx="3262384" cy="487706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228600" indent="0">
              <a:buNone/>
              <a:defRPr b="1"/>
            </a:lvl2pPr>
            <a:lvl3pPr marL="687387" indent="0">
              <a:buNone/>
              <a:defRPr b="1"/>
            </a:lvl3pPr>
            <a:lvl4pPr marL="1031875" indent="0">
              <a:buNone/>
              <a:defRPr b="1"/>
            </a:lvl4pPr>
            <a:lvl5pPr marL="1374775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1">
            <a:extLst>
              <a:ext uri="{FF2B5EF4-FFF2-40B4-BE49-F238E27FC236}">
                <a16:creationId xmlns:a16="http://schemas.microsoft.com/office/drawing/2014/main" id="{789756BC-59F6-2346-8C33-6B5D8DFDD3BF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423798" y="3620738"/>
            <a:ext cx="3262384" cy="342145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228600" indent="0">
              <a:buNone/>
              <a:defRPr b="1"/>
            </a:lvl2pPr>
            <a:lvl3pPr marL="687387" indent="0">
              <a:buNone/>
              <a:defRPr b="1"/>
            </a:lvl3pPr>
            <a:lvl4pPr marL="1031875" indent="0">
              <a:buNone/>
              <a:defRPr b="1"/>
            </a:lvl4pPr>
            <a:lvl5pPr marL="1374775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CDE7B67F-4556-2E43-8671-A2B2713B7F9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514034" y="667369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txBody>
          <a:bodyPr anchor="ctr" anchorCtr="0">
            <a:noAutofit/>
          </a:bodyPr>
          <a:lstStyle>
            <a:lvl1pPr marL="0" indent="0">
              <a:buNone/>
              <a:defRPr sz="1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53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er Slide for 2 - Dk Tea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9C1DA3AF-758B-5744-84C8-45212A8D59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54" t="-530" r="5354" b="369"/>
          <a:stretch/>
        </p:blipFill>
        <p:spPr>
          <a:xfrm>
            <a:off x="0" y="0"/>
            <a:ext cx="9144000" cy="2620754"/>
          </a:xfrm>
          <a:prstGeom prst="rect">
            <a:avLst/>
          </a:prstGeom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F91D8103-6146-AE47-89A5-12FFEC44AF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42900" y="4767263"/>
            <a:ext cx="5772150" cy="274637"/>
          </a:xfrm>
        </p:spPr>
        <p:txBody>
          <a:bodyPr/>
          <a:lstStyle>
            <a:lvl1pPr>
              <a:defRPr>
                <a:solidFill>
                  <a:schemeClr val="bg1">
                    <a:alpha val="49966"/>
                  </a:schemeClr>
                </a:solidFill>
              </a:defRPr>
            </a:lvl1pPr>
          </a:lstStyle>
          <a:p>
            <a:r>
              <a:rPr lang="en-US"/>
              <a:t>© Scaled Agile, Inc.</a:t>
            </a:r>
            <a:endParaRPr lang="en-US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7C7B79D-7662-DC44-8464-0D0939A1EB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69007" y="4768925"/>
            <a:ext cx="432093" cy="264757"/>
          </a:xfrm>
        </p:spPr>
        <p:txBody>
          <a:bodyPr/>
          <a:lstStyle>
            <a:lvl1pPr>
              <a:defRPr>
                <a:solidFill>
                  <a:schemeClr val="bg1">
                    <a:alpha val="49966"/>
                  </a:schemeClr>
                </a:solidFill>
              </a:defRPr>
            </a:lvl1pPr>
          </a:lstStyle>
          <a:p>
            <a:r>
              <a:rPr lang="en-US"/>
              <a:t>- </a:t>
            </a:r>
            <a:fld id="{C21C29FA-D81F-9D40-A402-D660C1847F79}" type="slidenum">
              <a:rPr lang="en-US" smtClean="0"/>
              <a:pPr/>
              <a:t>‹#›</a:t>
            </a:fld>
            <a:r>
              <a:rPr lang="en-US"/>
              <a:t> -</a:t>
            </a:r>
            <a:endParaRPr lang="en-US" dirty="0"/>
          </a:p>
        </p:txBody>
      </p:sp>
      <p:sp>
        <p:nvSpPr>
          <p:cNvPr id="23" name="Content Placeholder 21">
            <a:extLst>
              <a:ext uri="{FF2B5EF4-FFF2-40B4-BE49-F238E27FC236}">
                <a16:creationId xmlns:a16="http://schemas.microsoft.com/office/drawing/2014/main" id="{7C40D976-A27D-9C4E-9AB5-7733A494243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194700" y="3133032"/>
            <a:ext cx="3262384" cy="487706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 b="1">
                <a:solidFill>
                  <a:schemeClr val="accent5"/>
                </a:solidFill>
              </a:defRPr>
            </a:lvl1pPr>
            <a:lvl2pPr marL="228600" indent="0">
              <a:buNone/>
              <a:defRPr b="1"/>
            </a:lvl2pPr>
            <a:lvl3pPr marL="687387" indent="0">
              <a:buNone/>
              <a:defRPr b="1"/>
            </a:lvl3pPr>
            <a:lvl4pPr marL="1031875" indent="0">
              <a:buNone/>
              <a:defRPr b="1"/>
            </a:lvl4pPr>
            <a:lvl5pPr marL="1374775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21">
            <a:extLst>
              <a:ext uri="{FF2B5EF4-FFF2-40B4-BE49-F238E27FC236}">
                <a16:creationId xmlns:a16="http://schemas.microsoft.com/office/drawing/2014/main" id="{97BCC6BA-6CD6-BF44-A094-EB5A9D415D06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194699" y="3620738"/>
            <a:ext cx="3262384" cy="342145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228600" indent="0">
              <a:buNone/>
              <a:defRPr b="1"/>
            </a:lvl2pPr>
            <a:lvl3pPr marL="687387" indent="0">
              <a:buNone/>
              <a:defRPr b="1"/>
            </a:lvl3pPr>
            <a:lvl4pPr marL="1031875" indent="0">
              <a:buNone/>
              <a:defRPr b="1"/>
            </a:lvl4pPr>
            <a:lvl5pPr marL="1374775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8">
            <a:extLst>
              <a:ext uri="{FF2B5EF4-FFF2-40B4-BE49-F238E27FC236}">
                <a16:creationId xmlns:a16="http://schemas.microsoft.com/office/drawing/2014/main" id="{5A815C07-BE17-1C4B-B338-5E9C4015EDF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91285" y="667369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txBody>
          <a:bodyPr anchor="t" anchorCtr="0">
            <a:noAutofit/>
          </a:bodyPr>
          <a:lstStyle>
            <a:lvl1pPr marL="0" indent="0">
              <a:buNone/>
              <a:defRPr sz="1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Content Placeholder 21">
            <a:extLst>
              <a:ext uri="{FF2B5EF4-FFF2-40B4-BE49-F238E27FC236}">
                <a16:creationId xmlns:a16="http://schemas.microsoft.com/office/drawing/2014/main" id="{669151F3-C91B-5B42-8CE7-B322FC8F490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423799" y="3133032"/>
            <a:ext cx="3262384" cy="487706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 b="1">
                <a:solidFill>
                  <a:schemeClr val="accent5"/>
                </a:solidFill>
              </a:defRPr>
            </a:lvl1pPr>
            <a:lvl2pPr marL="228600" indent="0">
              <a:buNone/>
              <a:defRPr b="1"/>
            </a:lvl2pPr>
            <a:lvl3pPr marL="687387" indent="0">
              <a:buNone/>
              <a:defRPr b="1"/>
            </a:lvl3pPr>
            <a:lvl4pPr marL="1031875" indent="0">
              <a:buNone/>
              <a:defRPr b="1"/>
            </a:lvl4pPr>
            <a:lvl5pPr marL="1374775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1">
            <a:extLst>
              <a:ext uri="{FF2B5EF4-FFF2-40B4-BE49-F238E27FC236}">
                <a16:creationId xmlns:a16="http://schemas.microsoft.com/office/drawing/2014/main" id="{789756BC-59F6-2346-8C33-6B5D8DFDD3BF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423798" y="3620738"/>
            <a:ext cx="3262384" cy="342145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228600" indent="0">
              <a:buNone/>
              <a:defRPr b="1"/>
            </a:lvl2pPr>
            <a:lvl3pPr marL="687387" indent="0">
              <a:buNone/>
              <a:defRPr b="1"/>
            </a:lvl3pPr>
            <a:lvl4pPr marL="1031875" indent="0">
              <a:buNone/>
              <a:defRPr b="1"/>
            </a:lvl4pPr>
            <a:lvl5pPr marL="1374775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CDE7B67F-4556-2E43-8671-A2B2713B7F9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514034" y="667369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txBody>
          <a:bodyPr anchor="t" anchorCtr="0">
            <a:noAutofit/>
          </a:bodyPr>
          <a:lstStyle>
            <a:lvl1pPr marL="0" indent="0">
              <a:buNone/>
              <a:defRPr sz="1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62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5">
            <a:extLst>
              <a:ext uri="{FF2B5EF4-FFF2-40B4-BE49-F238E27FC236}">
                <a16:creationId xmlns:a16="http://schemas.microsoft.com/office/drawing/2014/main" id="{561E7270-DB6F-284A-9B71-9133113C35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69007" y="4768925"/>
            <a:ext cx="432093" cy="2647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- </a:t>
            </a:r>
            <a:fld id="{C21C29FA-D81F-9D40-A402-D660C1847F79}" type="slidenum">
              <a:rPr lang="en-US" smtClean="0"/>
              <a:pPr/>
              <a:t>‹#›</a:t>
            </a:fld>
            <a:r>
              <a:rPr lang="en-US" dirty="0"/>
              <a:t> -</a:t>
            </a: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8091B287-66E3-5C44-9EA6-0396564FC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124182"/>
            <a:ext cx="8461985" cy="7146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3EEA7E-FA93-2A48-ACEF-3533F3FB70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4767263"/>
            <a:ext cx="57721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© Scaled Agile, Inc.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CC1B18-24F7-5840-86E0-B32235C62E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898" y="940955"/>
            <a:ext cx="8458201" cy="1484124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33" r:id="rId2"/>
    <p:sldLayoutId id="2147483951" r:id="rId3"/>
    <p:sldLayoutId id="2147483950" r:id="rId4"/>
    <p:sldLayoutId id="2147483986" r:id="rId5"/>
    <p:sldLayoutId id="2147483996" r:id="rId6"/>
    <p:sldLayoutId id="2147483998" r:id="rId7"/>
    <p:sldLayoutId id="2147483997" r:id="rId8"/>
    <p:sldLayoutId id="2147483999" r:id="rId9"/>
    <p:sldLayoutId id="2147483958" r:id="rId10"/>
    <p:sldLayoutId id="2147483936" r:id="rId11"/>
    <p:sldLayoutId id="2147483939" r:id="rId12"/>
    <p:sldLayoutId id="2147483956" r:id="rId13"/>
    <p:sldLayoutId id="2147483980" r:id="rId14"/>
    <p:sldLayoutId id="2147483946" r:id="rId15"/>
    <p:sldLayoutId id="2147483914" r:id="rId16"/>
    <p:sldLayoutId id="2147483918" r:id="rId17"/>
    <p:sldLayoutId id="2147483944" r:id="rId18"/>
    <p:sldLayoutId id="2147483981" r:id="rId19"/>
    <p:sldLayoutId id="2147483916" r:id="rId20"/>
    <p:sldLayoutId id="2147483962" r:id="rId21"/>
    <p:sldLayoutId id="2147483930" r:id="rId22"/>
    <p:sldLayoutId id="2147483963" r:id="rId23"/>
    <p:sldLayoutId id="2147483982" r:id="rId24"/>
    <p:sldLayoutId id="2147483943" r:id="rId25"/>
    <p:sldLayoutId id="2147483989" r:id="rId26"/>
    <p:sldLayoutId id="2147483990" r:id="rId27"/>
    <p:sldLayoutId id="2147483991" r:id="rId28"/>
    <p:sldLayoutId id="2147483992" r:id="rId29"/>
    <p:sldLayoutId id="2147483993" r:id="rId30"/>
    <p:sldLayoutId id="2147483975" r:id="rId31"/>
    <p:sldLayoutId id="2147483973" r:id="rId32"/>
    <p:sldLayoutId id="2147483976" r:id="rId33"/>
    <p:sldLayoutId id="2147483974" r:id="rId34"/>
    <p:sldLayoutId id="2147483967" r:id="rId35"/>
    <p:sldLayoutId id="2147483972" r:id="rId36"/>
    <p:sldLayoutId id="2147483969" r:id="rId37"/>
    <p:sldLayoutId id="2147483970" r:id="rId38"/>
    <p:sldLayoutId id="2147483971" r:id="rId39"/>
    <p:sldLayoutId id="2147483920" r:id="rId40"/>
    <p:sldLayoutId id="2147483928" r:id="rId41"/>
    <p:sldLayoutId id="2147483931" r:id="rId42"/>
    <p:sldLayoutId id="2147483948" r:id="rId43"/>
    <p:sldLayoutId id="2147483961" r:id="rId44"/>
    <p:sldLayoutId id="2147483995" r:id="rId45"/>
    <p:sldLayoutId id="2147483983" r:id="rId46"/>
    <p:sldLayoutId id="2147483927" r:id="rId47"/>
    <p:sldLayoutId id="2147483985" r:id="rId48"/>
    <p:sldLayoutId id="2147483955" r:id="rId49"/>
    <p:sldLayoutId id="2147483994" r:id="rId50"/>
    <p:sldLayoutId id="2147483984" r:id="rId51"/>
    <p:sldLayoutId id="2147483979" r:id="rId52"/>
    <p:sldLayoutId id="2147483988" r:id="rId53"/>
    <p:sldLayoutId id="2147483987" r:id="rId54"/>
    <p:sldLayoutId id="2147483942" r:id="rId55"/>
    <p:sldLayoutId id="2147483945" r:id="rId56"/>
    <p:sldLayoutId id="2147484001" r:id="rId57"/>
    <p:sldLayoutId id="2147484002" r:id="rId5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hdr="0" dt="0"/>
  <p:txStyles>
    <p:titleStyle>
      <a:lvl1pPr algn="l" defTabSz="685800" rtl="0" eaLnBrk="1" latinLnBrk="0" hangingPunct="1">
        <a:spcBef>
          <a:spcPct val="0"/>
        </a:spcBef>
        <a:buNone/>
        <a:defRPr sz="2400" b="1" kern="1200" cap="none" spc="0" baseline="0">
          <a:solidFill>
            <a:schemeClr val="tx1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92608" indent="-292608" algn="l" defTabSz="685800" rtl="0" eaLnBrk="1" latinLnBrk="0" hangingPunct="1">
        <a:lnSpc>
          <a:spcPct val="110000"/>
        </a:lnSpc>
        <a:spcBef>
          <a:spcPts val="0"/>
        </a:spcBef>
        <a:spcAft>
          <a:spcPts val="450"/>
        </a:spcAft>
        <a:buClr>
          <a:schemeClr val="tx1"/>
        </a:buClr>
        <a:buFont typeface="Wingdings" pitchFamily="2" charset="2"/>
        <a:buChar char="§"/>
        <a:tabLst/>
        <a:defRPr sz="1800" b="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  <a:lvl2pPr marL="428625" indent="-200025" algn="l" defTabSz="685800" rtl="0" eaLnBrk="1" latinLnBrk="0" hangingPunct="1">
        <a:lnSpc>
          <a:spcPct val="110000"/>
        </a:lnSpc>
        <a:spcBef>
          <a:spcPts val="0"/>
        </a:spcBef>
        <a:spcAft>
          <a:spcPts val="450"/>
        </a:spcAft>
        <a:buClr>
          <a:schemeClr val="tx1"/>
        </a:buClr>
        <a:buFont typeface="Lucida Grande"/>
        <a:buChar char="-"/>
        <a:tabLst/>
        <a:defRPr sz="14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2pPr>
      <a:lvl3pPr marL="857250" indent="-169863" algn="l" defTabSz="685800" rtl="0" eaLnBrk="1" latinLnBrk="0" hangingPunct="1">
        <a:lnSpc>
          <a:spcPct val="110000"/>
        </a:lnSpc>
        <a:spcBef>
          <a:spcPts val="0"/>
        </a:spcBef>
        <a:spcAft>
          <a:spcPts val="450"/>
        </a:spcAft>
        <a:buClr>
          <a:schemeClr val="tx1"/>
        </a:buClr>
        <a:buFont typeface="Arial"/>
        <a:buChar char="•"/>
        <a:tabLst/>
        <a:defRPr sz="12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3pPr>
      <a:lvl4pPr marL="1200150" indent="-168275" algn="l" defTabSz="685800" rtl="0" eaLnBrk="1" latinLnBrk="0" hangingPunct="1">
        <a:lnSpc>
          <a:spcPct val="110000"/>
        </a:lnSpc>
        <a:spcBef>
          <a:spcPts val="0"/>
        </a:spcBef>
        <a:spcAft>
          <a:spcPts val="450"/>
        </a:spcAft>
        <a:buClr>
          <a:schemeClr val="tx1"/>
        </a:buClr>
        <a:buFont typeface="Courier New"/>
        <a:buChar char="o"/>
        <a:tabLst/>
        <a:defRPr sz="12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4pPr>
      <a:lvl5pPr marL="1543050" indent="-168275" algn="l" defTabSz="685800" rtl="0" eaLnBrk="1" latinLnBrk="0" hangingPunct="1">
        <a:lnSpc>
          <a:spcPct val="110000"/>
        </a:lnSpc>
        <a:spcBef>
          <a:spcPts val="0"/>
        </a:spcBef>
        <a:spcAft>
          <a:spcPts val="450"/>
        </a:spcAft>
        <a:buClr>
          <a:schemeClr val="tx1"/>
        </a:buClr>
        <a:buFont typeface="System Font Regular"/>
        <a:buChar char="⁃"/>
        <a:tabLst/>
        <a:defRPr sz="1200" kern="1200" baseline="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5pPr>
      <a:lvl6pPr marL="1885950" indent="-171450" algn="l" defTabSz="68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76" userDrawn="1">
          <p15:clr>
            <a:srgbClr val="F26B43"/>
          </p15:clr>
        </p15:guide>
        <p15:guide id="3" pos="216" userDrawn="1">
          <p15:clr>
            <a:srgbClr val="F26B43"/>
          </p15:clr>
        </p15:guide>
        <p15:guide id="4" pos="554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7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8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7.xml"/><Relationship Id="rId4" Type="http://schemas.openxmlformats.org/officeDocument/2006/relationships/image" Target="https://safe6staging.scaledagileframework.com/wp-content/uploads/2022/04/6-Make-value-flow_F06_WEB.pn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86.png"/><Relationship Id="rId4" Type="http://schemas.openxmlformats.org/officeDocument/2006/relationships/image" Target="../media/image5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svg"/><Relationship Id="rId4" Type="http://schemas.openxmlformats.org/officeDocument/2006/relationships/image" Target="../media/image64.svg"/><Relationship Id="rId9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F19518-3737-A7EE-D7E3-1F7947EB74D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Scaled Agile, Inc.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D0A02F-E387-780A-D163-DD9C858A36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- </a:t>
            </a:r>
            <a:fld id="{C21C29FA-D81F-9D40-A402-D660C1847F79}" type="slidenum">
              <a:rPr lang="en-US" smtClean="0"/>
              <a:pPr/>
              <a:t>1</a:t>
            </a:fld>
            <a:r>
              <a:rPr lang="en-US"/>
              <a:t> -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5E01753-FB75-2344-8DB1-D94648B608B3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sz="2400" b="1" dirty="0">
                <a:latin typeface="Arial" panose="020B0604020202020204" pitchFamily="34" charset="0"/>
                <a:cs typeface="Arial Black" panose="020B0604020202020204" pitchFamily="34" charset="0"/>
              </a:rPr>
              <a:t>Accelerating the Flow of Value with SAFe</a:t>
            </a:r>
            <a:r>
              <a:rPr lang="en-US" sz="1100" b="1" baseline="80000" dirty="0">
                <a:latin typeface="Arial" panose="020B0604020202020204" pitchFamily="34" charset="0"/>
                <a:cs typeface="Arial Black" panose="020B0604020202020204" pitchFamily="34" charset="0"/>
              </a:rPr>
              <a:t>®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157A3BB-A7EB-2D83-4393-0FF625A2784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708412" y="3440770"/>
            <a:ext cx="4709160" cy="373372"/>
          </a:xfrm>
        </p:spPr>
        <p:txBody>
          <a:bodyPr/>
          <a:lstStyle/>
          <a:p>
            <a:r>
              <a:rPr lang="en-US" sz="2000" dirty="0"/>
              <a:t>Dean Leffingwell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Creator of SAFe and Chief Methodologist</a:t>
            </a:r>
          </a:p>
        </p:txBody>
      </p:sp>
      <p:pic>
        <p:nvPicPr>
          <p:cNvPr id="14" name="Picture Placeholder 13" descr="A person with a beard&#10;&#10;Description automatically generated with low confidence">
            <a:extLst>
              <a:ext uri="{FF2B5EF4-FFF2-40B4-BE49-F238E27FC236}">
                <a16:creationId xmlns:a16="http://schemas.microsoft.com/office/drawing/2014/main" id="{12ED682A-604A-364F-01B8-55CCCE8FF71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3" r="15973"/>
          <a:stretch>
            <a:fillRect/>
          </a:stretch>
        </p:blipFill>
        <p:spPr>
          <a:xfrm>
            <a:off x="1217839" y="829090"/>
            <a:ext cx="2204520" cy="3241604"/>
          </a:xfrm>
        </p:spPr>
      </p:pic>
    </p:spTree>
    <p:extLst>
      <p:ext uri="{BB962C8B-B14F-4D97-AF65-F5344CB8AC3E}">
        <p14:creationId xmlns:p14="http://schemas.microsoft.com/office/powerpoint/2010/main" val="28171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51EB848-B547-0245-856D-36EB1E3D63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914378">
              <a:defRPr/>
            </a:pPr>
            <a:r>
              <a:rPr lang="en-US" kern="1200" dirty="0">
                <a:solidFill>
                  <a:srgbClr val="333333">
                    <a:lumMod val="60000"/>
                    <a:lumOff val="40000"/>
                  </a:srgbClr>
                </a:solidFill>
                <a:ea typeface="+mn-ea"/>
                <a:cs typeface="+mn-cs"/>
              </a:rPr>
              <a:t>© Scaled Agile, Inc.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77EE24-BEA4-F149-912C-BF5AC7CF7C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914378">
              <a:defRPr/>
            </a:pPr>
            <a:r>
              <a:rPr lang="en-US" kern="1200">
                <a:solidFill>
                  <a:srgbClr val="333333">
                    <a:lumMod val="60000"/>
                    <a:lumOff val="40000"/>
                  </a:srgbClr>
                </a:solidFill>
                <a:ea typeface="+mn-ea"/>
                <a:cs typeface="+mn-cs"/>
              </a:rPr>
              <a:t>- </a:t>
            </a:r>
            <a:fld id="{C21C29FA-D81F-9D40-A402-D660C1847F79}" type="slidenum">
              <a:rPr lang="en-US" kern="1200">
                <a:solidFill>
                  <a:srgbClr val="333333">
                    <a:lumMod val="60000"/>
                    <a:lumOff val="40000"/>
                  </a:srgbClr>
                </a:solidFill>
                <a:ea typeface="+mn-ea"/>
                <a:cs typeface="+mn-cs"/>
              </a:rPr>
              <a:pPr defTabSz="914378">
                <a:defRPr/>
              </a:pPr>
              <a:t>10</a:t>
            </a:fld>
            <a:r>
              <a:rPr lang="en-US" kern="1200">
                <a:solidFill>
                  <a:srgbClr val="333333">
                    <a:lumMod val="60000"/>
                    <a:lumOff val="40000"/>
                  </a:srgbClr>
                </a:solidFill>
                <a:ea typeface="+mn-ea"/>
                <a:cs typeface="+mn-cs"/>
              </a:rPr>
              <a:t> -</a:t>
            </a:r>
            <a:endParaRPr lang="en-US" kern="1200" dirty="0">
              <a:solidFill>
                <a:srgbClr val="333333">
                  <a:lumMod val="60000"/>
                  <a:lumOff val="40000"/>
                </a:srgbClr>
              </a:solidFill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0E875B-5081-50FE-87CA-39C4F03564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2901" y="122239"/>
            <a:ext cx="6996113" cy="467051"/>
          </a:xfrm>
        </p:spPr>
        <p:txBody>
          <a:bodyPr/>
          <a:lstStyle/>
          <a:p>
            <a:r>
              <a:rPr lang="en-US" dirty="0"/>
              <a:t>#3 Minimize Handoffs and Dependencies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9FA41C02-E570-C94B-AC3D-6B81897CEBB2}"/>
              </a:ext>
            </a:extLst>
          </p:cNvPr>
          <p:cNvSpPr txBox="1"/>
          <p:nvPr/>
        </p:nvSpPr>
        <p:spPr>
          <a:xfrm>
            <a:off x="491444" y="1094410"/>
            <a:ext cx="4367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rgbClr val="053946"/>
                </a:solidFill>
              </a:rPr>
              <a:t>We all know excessive handoffs cause waste, delays, and rework, </a:t>
            </a:r>
            <a:r>
              <a:rPr lang="en-US" dirty="0" err="1">
                <a:solidFill>
                  <a:srgbClr val="053946"/>
                </a:solidFill>
              </a:rPr>
              <a:t>slooowww</a:t>
            </a:r>
            <a:r>
              <a:rPr lang="en-US" dirty="0">
                <a:solidFill>
                  <a:srgbClr val="053946"/>
                </a:solidFill>
              </a:rPr>
              <a:t> value delivery, and lost opportunities.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E35D191-82EC-AD4D-B47F-1E3469A3D5A0}"/>
              </a:ext>
            </a:extLst>
          </p:cNvPr>
          <p:cNvGrpSpPr/>
          <p:nvPr/>
        </p:nvGrpSpPr>
        <p:grpSpPr>
          <a:xfrm>
            <a:off x="5154357" y="1186073"/>
            <a:ext cx="3721544" cy="2077081"/>
            <a:chOff x="5154356" y="1186072"/>
            <a:chExt cx="3721544" cy="2077081"/>
          </a:xfrm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5D5CEF95-451F-9D47-9348-3188256C89D4}"/>
                </a:ext>
              </a:extLst>
            </p:cNvPr>
            <p:cNvSpPr/>
            <p:nvPr/>
          </p:nvSpPr>
          <p:spPr>
            <a:xfrm>
              <a:off x="5163671" y="1186753"/>
              <a:ext cx="3712229" cy="20764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D74882FC-8A93-2349-AE38-D5500AB90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154356" y="1186072"/>
              <a:ext cx="3720575" cy="1983189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F7C2894-B5E4-F14E-A40C-339C66FEDBDC}"/>
              </a:ext>
            </a:extLst>
          </p:cNvPr>
          <p:cNvSpPr txBox="1"/>
          <p:nvPr/>
        </p:nvSpPr>
        <p:spPr>
          <a:xfrm>
            <a:off x="491444" y="2868628"/>
            <a:ext cx="4367428" cy="1802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3" indent="-285743" defTabSz="914378">
              <a:lnSpc>
                <a:spcPts val="2120"/>
              </a:lnSpc>
              <a:spcBef>
                <a:spcPts val="900"/>
              </a:spcBef>
              <a:spcAft>
                <a:spcPts val="600"/>
              </a:spcAft>
              <a:buClr>
                <a:schemeClr val="accent3"/>
              </a:buClr>
              <a:buFont typeface="System Font Regular"/>
              <a:buChar char="→"/>
              <a:defRPr/>
            </a:pPr>
            <a:r>
              <a:rPr lang="en-US" sz="1600" b="1" dirty="0"/>
              <a:t>Have you applied team topologies yet?</a:t>
            </a:r>
          </a:p>
          <a:p>
            <a:pPr marL="285743" indent="-285743" defTabSz="914378">
              <a:lnSpc>
                <a:spcPts val="2120"/>
              </a:lnSpc>
              <a:spcBef>
                <a:spcPts val="900"/>
              </a:spcBef>
              <a:spcAft>
                <a:spcPts val="600"/>
              </a:spcAft>
              <a:buClr>
                <a:schemeClr val="accent3"/>
              </a:buClr>
              <a:buFont typeface="System Font Regular"/>
              <a:buChar char="→"/>
              <a:defRPr/>
            </a:pPr>
            <a:r>
              <a:rPr lang="en-US" sz="1600" b="1" dirty="0"/>
              <a:t>Do you think “T Skills” every time you see this?</a:t>
            </a:r>
          </a:p>
          <a:p>
            <a:pPr marL="285743" indent="-285743" defTabSz="914378">
              <a:lnSpc>
                <a:spcPts val="2120"/>
              </a:lnSpc>
              <a:spcBef>
                <a:spcPts val="900"/>
              </a:spcBef>
              <a:spcAft>
                <a:spcPts val="600"/>
              </a:spcAft>
              <a:buClr>
                <a:schemeClr val="accent3"/>
              </a:buClr>
              <a:buFont typeface="System Font Regular"/>
              <a:buChar char="→"/>
              <a:defRPr/>
            </a:pPr>
            <a:r>
              <a:rPr lang="en-US" sz="1600" b="1" dirty="0"/>
              <a:t>Is it time to restructure your Teams, </a:t>
            </a:r>
            <a:r>
              <a:rPr lang="en-US" sz="1600" b="1" dirty="0" err="1"/>
              <a:t>ARTs</a:t>
            </a:r>
            <a:r>
              <a:rPr lang="en-US" sz="1600" b="1" dirty="0"/>
              <a:t>, or Value Streams?</a:t>
            </a:r>
            <a:endParaRPr lang="en-US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27F627-9FC1-E343-BE87-8763D76C22F1}"/>
              </a:ext>
            </a:extLst>
          </p:cNvPr>
          <p:cNvSpPr txBox="1"/>
          <p:nvPr/>
        </p:nvSpPr>
        <p:spPr>
          <a:xfrm>
            <a:off x="491444" y="2355077"/>
            <a:ext cx="4367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b="1" dirty="0">
                <a:solidFill>
                  <a:srgbClr val="053946"/>
                </a:solidFill>
              </a:rPr>
              <a:t>Think about:</a:t>
            </a:r>
            <a:endParaRPr lang="en-US" sz="1600" dirty="0">
              <a:solidFill>
                <a:srgbClr val="0539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44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uiExpand="1" build="p"/>
      <p:bldP spid="8" grpId="0" uiExpand="1" build="p"/>
      <p:bldP spid="10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0217159-14DA-974F-833C-418F71EE3E2F}"/>
              </a:ext>
            </a:extLst>
          </p:cNvPr>
          <p:cNvSpPr/>
          <p:nvPr/>
        </p:nvSpPr>
        <p:spPr>
          <a:xfrm>
            <a:off x="3649363" y="0"/>
            <a:ext cx="5494639" cy="51435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908923C2-A767-674A-99F0-2F998DA68B5C}"/>
              </a:ext>
            </a:extLst>
          </p:cNvPr>
          <p:cNvSpPr txBox="1">
            <a:spLocks/>
          </p:cNvSpPr>
          <p:nvPr/>
        </p:nvSpPr>
        <p:spPr bwMode="auto">
          <a:xfrm>
            <a:off x="4054550" y="1001196"/>
            <a:ext cx="5089451" cy="56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219075" indent="-219075" algn="l" rtl="0" fontAlgn="base">
              <a:lnSpc>
                <a:spcPct val="110000"/>
              </a:lnSpc>
              <a:spcBef>
                <a:spcPts val="1200"/>
              </a:spcBef>
              <a:spcAft>
                <a:spcPts val="500"/>
              </a:spcAft>
              <a:buClr>
                <a:srgbClr val="A6A6A6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561975" indent="-209550" algn="l" rtl="0" fontAlgn="base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ABABAB"/>
              </a:buClr>
              <a:buSzPct val="117000"/>
              <a:buFont typeface="Lucida Grande" charset="0"/>
              <a:buChar char="-"/>
              <a:defRPr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771525" marR="0" indent="-171450" algn="l" defTabSz="914400" rtl="0" eaLnBrk="1" fontAlgn="base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ABABAB"/>
              </a:buClr>
              <a:buSzPct val="110000"/>
              <a:buFont typeface="Lucida Grande" charset="0"/>
              <a:buChar char="-"/>
              <a:tabLst/>
              <a:defRPr lang="en-US" altLang="en-US" dirty="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071563" indent="-214313" algn="l" rtl="0" fontAlgn="base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rgbClr val="808080"/>
              </a:buClr>
              <a:buSzPct val="11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246188" indent="-169863" algn="l" rtl="0" fontAlgn="base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rgbClr val="808080"/>
              </a:buClr>
              <a:buSzPct val="110000"/>
              <a:buFont typeface="Arial Black" charset="0"/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541860" indent="-2369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1884760" indent="-2369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227660" indent="-2369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570560" indent="-2369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 defTabSz="914378">
              <a:lnSpc>
                <a:spcPts val="4340"/>
              </a:lnSpc>
              <a:spcAft>
                <a:spcPts val="2300"/>
              </a:spcAft>
              <a:buClr>
                <a:srgbClr val="FFC000"/>
              </a:buClr>
              <a:buNone/>
              <a:defRPr/>
            </a:pPr>
            <a:r>
              <a:rPr lang="en-US" sz="52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#4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752833D-CDFE-8145-AD58-34F6DC98DA32}"/>
              </a:ext>
            </a:extLst>
          </p:cNvPr>
          <p:cNvSpPr txBox="1">
            <a:spLocks/>
          </p:cNvSpPr>
          <p:nvPr/>
        </p:nvSpPr>
        <p:spPr bwMode="auto">
          <a:xfrm>
            <a:off x="4503237" y="1857932"/>
            <a:ext cx="4192074" cy="1102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219075" indent="-219075" algn="l" rtl="0" fontAlgn="base">
              <a:lnSpc>
                <a:spcPct val="110000"/>
              </a:lnSpc>
              <a:spcBef>
                <a:spcPts val="1200"/>
              </a:spcBef>
              <a:spcAft>
                <a:spcPts val="500"/>
              </a:spcAft>
              <a:buClr>
                <a:srgbClr val="A6A6A6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561975" indent="-209550" algn="l" rtl="0" fontAlgn="base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ABABAB"/>
              </a:buClr>
              <a:buSzPct val="117000"/>
              <a:buFont typeface="Lucida Grande" charset="0"/>
              <a:buChar char="-"/>
              <a:defRPr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771525" marR="0" indent="-171450" algn="l" defTabSz="914400" rtl="0" eaLnBrk="1" fontAlgn="base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ABABAB"/>
              </a:buClr>
              <a:buSzPct val="110000"/>
              <a:buFont typeface="Lucida Grande" charset="0"/>
              <a:buChar char="-"/>
              <a:tabLst/>
              <a:defRPr lang="en-US" altLang="en-US" dirty="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071563" indent="-214313" algn="l" rtl="0" fontAlgn="base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rgbClr val="808080"/>
              </a:buClr>
              <a:buSzPct val="11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246188" indent="-169863" algn="l" rtl="0" fontAlgn="base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rgbClr val="808080"/>
              </a:buClr>
              <a:buSzPct val="110000"/>
              <a:buFont typeface="Arial Black" charset="0"/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541860" indent="-2369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1884760" indent="-2369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227660" indent="-2369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570560" indent="-2369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 defTabSz="914378">
              <a:lnSpc>
                <a:spcPts val="4340"/>
              </a:lnSpc>
              <a:spcAft>
                <a:spcPts val="2300"/>
              </a:spcAft>
              <a:buClr>
                <a:srgbClr val="FFC000"/>
              </a:buClr>
              <a:buNone/>
              <a:defRPr/>
            </a:pPr>
            <a:r>
              <a:rPr lang="en-US" sz="4200" b="1" dirty="0">
                <a:solidFill>
                  <a:srgbClr val="F8F2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Faster Feedback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1DEAA7-AC3C-C547-8487-8D98917D2F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8" r="4504"/>
          <a:stretch/>
        </p:blipFill>
        <p:spPr>
          <a:xfrm>
            <a:off x="-1" y="0"/>
            <a:ext cx="4054550" cy="51435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E79439A-9BEB-6D42-B236-7C079EEAE35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77101" y="3486525"/>
            <a:ext cx="9221101" cy="195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72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51EB848-B547-0245-856D-36EB1E3D63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914378">
              <a:defRPr/>
            </a:pPr>
            <a:r>
              <a:rPr lang="en-US" kern="1200" dirty="0">
                <a:solidFill>
                  <a:srgbClr val="333333">
                    <a:lumMod val="60000"/>
                    <a:lumOff val="40000"/>
                  </a:srgbClr>
                </a:solidFill>
                <a:ea typeface="+mn-ea"/>
                <a:cs typeface="+mn-cs"/>
              </a:rPr>
              <a:t>© Scaled Agile, Inc.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77EE24-BEA4-F149-912C-BF5AC7CF7C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914378">
              <a:defRPr/>
            </a:pPr>
            <a:r>
              <a:rPr lang="en-US" kern="1200">
                <a:solidFill>
                  <a:srgbClr val="333333">
                    <a:lumMod val="60000"/>
                    <a:lumOff val="40000"/>
                  </a:srgbClr>
                </a:solidFill>
                <a:ea typeface="+mn-ea"/>
                <a:cs typeface="+mn-cs"/>
              </a:rPr>
              <a:t>- </a:t>
            </a:r>
            <a:fld id="{C21C29FA-D81F-9D40-A402-D660C1847F79}" type="slidenum">
              <a:rPr lang="en-US" kern="1200">
                <a:solidFill>
                  <a:srgbClr val="333333">
                    <a:lumMod val="60000"/>
                    <a:lumOff val="40000"/>
                  </a:srgbClr>
                </a:solidFill>
                <a:ea typeface="+mn-ea"/>
                <a:cs typeface="+mn-cs"/>
              </a:rPr>
              <a:pPr defTabSz="914378">
                <a:defRPr/>
              </a:pPr>
              <a:t>12</a:t>
            </a:fld>
            <a:r>
              <a:rPr lang="en-US" kern="1200">
                <a:solidFill>
                  <a:srgbClr val="333333">
                    <a:lumMod val="60000"/>
                    <a:lumOff val="40000"/>
                  </a:srgbClr>
                </a:solidFill>
                <a:ea typeface="+mn-ea"/>
                <a:cs typeface="+mn-cs"/>
              </a:rPr>
              <a:t> -</a:t>
            </a:r>
            <a:endParaRPr lang="en-US" kern="1200" dirty="0">
              <a:solidFill>
                <a:srgbClr val="333333">
                  <a:lumMod val="60000"/>
                  <a:lumOff val="40000"/>
                </a:srgbClr>
              </a:solidFill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0CB44D-FC1B-8A4B-9E5E-152663A6CD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2901" y="122239"/>
            <a:ext cx="6996113" cy="467051"/>
          </a:xfrm>
        </p:spPr>
        <p:txBody>
          <a:bodyPr/>
          <a:lstStyle/>
          <a:p>
            <a:r>
              <a:rPr lang="en-US" dirty="0"/>
              <a:t>#4 Get Faster Feedback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9FA41C02-E570-C94B-AC3D-6B81897CEBB2}"/>
              </a:ext>
            </a:extLst>
          </p:cNvPr>
          <p:cNvSpPr txBox="1"/>
          <p:nvPr/>
        </p:nvSpPr>
        <p:spPr>
          <a:xfrm>
            <a:off x="342901" y="1071771"/>
            <a:ext cx="3457107" cy="1299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lnSpc>
                <a:spcPts val="2360"/>
              </a:lnSpc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rgbClr val="053946"/>
                </a:solidFill>
              </a:rPr>
              <a:t>We need both technical and customer feedback and we need it </a:t>
            </a:r>
            <a:r>
              <a:rPr lang="en-US" i="1" dirty="0">
                <a:solidFill>
                  <a:srgbClr val="053946"/>
                </a:solidFill>
              </a:rPr>
              <a:t>earlier</a:t>
            </a:r>
            <a:r>
              <a:rPr lang="en-US" dirty="0">
                <a:solidFill>
                  <a:srgbClr val="053946"/>
                </a:solidFill>
              </a:rPr>
              <a:t>, and </a:t>
            </a:r>
            <a:r>
              <a:rPr lang="en-US" i="1" dirty="0">
                <a:solidFill>
                  <a:srgbClr val="053946"/>
                </a:solidFill>
              </a:rPr>
              <a:t>more often</a:t>
            </a:r>
            <a:r>
              <a:rPr lang="en-US" dirty="0">
                <a:solidFill>
                  <a:srgbClr val="053946"/>
                </a:solidFill>
              </a:rPr>
              <a:t> than we think.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FAFFC8-E776-4B5F-EBD0-AD4C41D5A082}"/>
              </a:ext>
            </a:extLst>
          </p:cNvPr>
          <p:cNvSpPr txBox="1"/>
          <p:nvPr/>
        </p:nvSpPr>
        <p:spPr>
          <a:xfrm>
            <a:off x="4233459" y="3552779"/>
            <a:ext cx="3628859" cy="6717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8">
              <a:lnSpc>
                <a:spcPts val="2360"/>
              </a:lnSpc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sz="1400" b="1" dirty="0">
                <a:solidFill>
                  <a:schemeClr val="accent3"/>
                </a:solidFill>
              </a:rPr>
              <a:t>Faster feedback may well ‘save the day’ on your initiative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34B59D-C73E-F64F-A7F3-1A377A96019C}"/>
              </a:ext>
            </a:extLst>
          </p:cNvPr>
          <p:cNvSpPr txBox="1"/>
          <p:nvPr/>
        </p:nvSpPr>
        <p:spPr>
          <a:xfrm>
            <a:off x="377221" y="3150349"/>
            <a:ext cx="3711536" cy="1606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3" indent="-285743" defTabSz="914378">
              <a:lnSpc>
                <a:spcPts val="2120"/>
              </a:lnSpc>
              <a:spcBef>
                <a:spcPts val="900"/>
              </a:spcBef>
              <a:spcAft>
                <a:spcPts val="600"/>
              </a:spcAft>
              <a:buClr>
                <a:schemeClr val="accent3"/>
              </a:buClr>
              <a:buFont typeface="System Font Regular"/>
              <a:buChar char="→"/>
              <a:defRPr/>
            </a:pPr>
            <a:r>
              <a:rPr lang="en-US" sz="1600" b="1" dirty="0"/>
              <a:t>How do you get this feedback now?</a:t>
            </a:r>
          </a:p>
          <a:p>
            <a:pPr marL="285743" indent="-285743" defTabSz="914378">
              <a:lnSpc>
                <a:spcPts val="2120"/>
              </a:lnSpc>
              <a:spcBef>
                <a:spcPts val="900"/>
              </a:spcBef>
              <a:spcAft>
                <a:spcPts val="600"/>
              </a:spcAft>
              <a:buClr>
                <a:schemeClr val="accent3"/>
              </a:buClr>
              <a:buFont typeface="System Font Regular"/>
              <a:buChar char="→"/>
              <a:defRPr/>
            </a:pPr>
            <a:r>
              <a:rPr lang="en-US" sz="1600" b="1" dirty="0"/>
              <a:t>Is it early enough?</a:t>
            </a:r>
            <a:endParaRPr lang="en-US" sz="1600" dirty="0"/>
          </a:p>
          <a:p>
            <a:pPr marL="285743" indent="-285743" defTabSz="914378">
              <a:lnSpc>
                <a:spcPts val="2360"/>
              </a:lnSpc>
              <a:spcBef>
                <a:spcPts val="1200"/>
              </a:spcBef>
              <a:spcAft>
                <a:spcPts val="600"/>
              </a:spcAft>
              <a:buFont typeface="System Font Regular"/>
              <a:buChar char="→"/>
              <a:defRPr/>
            </a:pPr>
            <a:endParaRPr lang="en-US" b="1" dirty="0">
              <a:solidFill>
                <a:srgbClr val="0A83A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F7354A-0BE3-2D49-814E-2462BA90F31B}"/>
              </a:ext>
            </a:extLst>
          </p:cNvPr>
          <p:cNvSpPr txBox="1"/>
          <p:nvPr/>
        </p:nvSpPr>
        <p:spPr>
          <a:xfrm>
            <a:off x="377221" y="2665421"/>
            <a:ext cx="3856238" cy="375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lnSpc>
                <a:spcPts val="2360"/>
              </a:lnSpc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b="1" dirty="0">
                <a:solidFill>
                  <a:srgbClr val="053946"/>
                </a:solidFill>
              </a:rPr>
              <a:t>Think about: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C12CA7-70E6-A5CC-AD1D-DC8200560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405" y="1254827"/>
            <a:ext cx="5007228" cy="211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22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uiExpand="1" build="p"/>
      <p:bldP spid="6" grpId="0"/>
      <p:bldP spid="8" grpId="0" uiExpand="1" build="p"/>
      <p:bldP spid="10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0217159-14DA-974F-833C-418F71EE3E2F}"/>
              </a:ext>
            </a:extLst>
          </p:cNvPr>
          <p:cNvSpPr/>
          <p:nvPr/>
        </p:nvSpPr>
        <p:spPr>
          <a:xfrm>
            <a:off x="3649363" y="0"/>
            <a:ext cx="5494639" cy="51435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908923C2-A767-674A-99F0-2F998DA68B5C}"/>
              </a:ext>
            </a:extLst>
          </p:cNvPr>
          <p:cNvSpPr txBox="1">
            <a:spLocks/>
          </p:cNvSpPr>
          <p:nvPr/>
        </p:nvSpPr>
        <p:spPr bwMode="auto">
          <a:xfrm>
            <a:off x="3649362" y="1001196"/>
            <a:ext cx="5494639" cy="56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R="0" lvl="0" indent="0" algn="ctr" fontAlgn="base">
              <a:lnSpc>
                <a:spcPts val="4340"/>
              </a:lnSpc>
              <a:spcBef>
                <a:spcPts val="1200"/>
              </a:spcBef>
              <a:spcAft>
                <a:spcPts val="2300"/>
              </a:spcAft>
              <a:buClr>
                <a:srgbClr val="FFC000"/>
              </a:buClr>
              <a:buSzPct val="100000"/>
              <a:buFont typeface="Wingdings" pitchFamily="2" charset="2"/>
              <a:buNone/>
              <a:tabLst/>
              <a:defRPr kumimoji="0" sz="5200" b="1" u="none" strike="noStrike" kern="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marL="561975" indent="-209550" fontAlgn="base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ABABAB"/>
              </a:buClr>
              <a:buSzPct val="117000"/>
              <a:buFont typeface="Lucida Grande" charset="0"/>
              <a:buChar char="-"/>
              <a:defRPr>
                <a:ea typeface="ＭＳ Ｐゴシック" charset="0"/>
              </a:defRPr>
            </a:lvl2pPr>
            <a:lvl3pPr marL="771525" marR="0" indent="-171450" fontAlgn="base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ABABAB"/>
              </a:buClr>
              <a:buSzPct val="110000"/>
              <a:buFont typeface="Lucida Grande" charset="0"/>
              <a:buChar char="-"/>
              <a:tabLst/>
              <a:defRPr>
                <a:ea typeface="ＭＳ Ｐゴシック" charset="0"/>
              </a:defRPr>
            </a:lvl3pPr>
            <a:lvl4pPr marL="1071563" indent="-214313" fontAlgn="base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rgbClr val="808080"/>
              </a:buClr>
              <a:buSzPct val="110000"/>
              <a:buFont typeface="Arial" panose="020B0604020202020204" pitchFamily="34" charset="0"/>
              <a:buChar char="•"/>
              <a:defRPr sz="1700">
                <a:ea typeface="ＭＳ Ｐゴシック" charset="0"/>
              </a:defRPr>
            </a:lvl4pPr>
            <a:lvl5pPr marL="1246188" indent="-169863" fontAlgn="base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rgbClr val="808080"/>
              </a:buClr>
              <a:buSzPct val="110000"/>
              <a:buFont typeface="Arial Black" charset="0"/>
              <a:buChar char="–"/>
              <a:defRPr sz="1600">
                <a:ea typeface="ＭＳ Ｐゴシック" charset="0"/>
              </a:defRPr>
            </a:lvl5pPr>
            <a:lvl6pPr marL="1541860" indent="-236935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/>
            </a:lvl6pPr>
            <a:lvl7pPr marL="1884760" indent="-236935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/>
            </a:lvl7pPr>
            <a:lvl8pPr marL="2227660" indent="-236935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/>
            </a:lvl8pPr>
            <a:lvl9pPr marL="2570560" indent="-236935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/>
            </a:lvl9pPr>
          </a:lstStyle>
          <a:p>
            <a:r>
              <a:rPr lang="en-US" dirty="0"/>
              <a:t>#5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752833D-CDFE-8145-AD58-34F6DC98DA32}"/>
              </a:ext>
            </a:extLst>
          </p:cNvPr>
          <p:cNvSpPr txBox="1">
            <a:spLocks/>
          </p:cNvSpPr>
          <p:nvPr/>
        </p:nvSpPr>
        <p:spPr bwMode="auto">
          <a:xfrm>
            <a:off x="4300645" y="1857932"/>
            <a:ext cx="4192073" cy="1654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219075" indent="-219075" algn="l" rtl="0" fontAlgn="base">
              <a:lnSpc>
                <a:spcPct val="110000"/>
              </a:lnSpc>
              <a:spcBef>
                <a:spcPts val="1200"/>
              </a:spcBef>
              <a:spcAft>
                <a:spcPts val="500"/>
              </a:spcAft>
              <a:buClr>
                <a:srgbClr val="A6A6A6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561975" indent="-209550" algn="l" rtl="0" fontAlgn="base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ABABAB"/>
              </a:buClr>
              <a:buSzPct val="117000"/>
              <a:buFont typeface="Lucida Grande" charset="0"/>
              <a:buChar char="-"/>
              <a:defRPr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771525" marR="0" indent="-171450" algn="l" defTabSz="914400" rtl="0" eaLnBrk="1" fontAlgn="base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ABABAB"/>
              </a:buClr>
              <a:buSzPct val="110000"/>
              <a:buFont typeface="Lucida Grande" charset="0"/>
              <a:buChar char="-"/>
              <a:tabLst/>
              <a:defRPr lang="en-US" altLang="en-US" dirty="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071563" indent="-214313" algn="l" rtl="0" fontAlgn="base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rgbClr val="808080"/>
              </a:buClr>
              <a:buSzPct val="11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246188" indent="-169863" algn="l" rtl="0" fontAlgn="base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rgbClr val="808080"/>
              </a:buClr>
              <a:buSzPct val="110000"/>
              <a:buFont typeface="Arial Black" charset="0"/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541860" indent="-2369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1884760" indent="-2369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227660" indent="-2369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570560" indent="-2369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 defTabSz="914378">
              <a:lnSpc>
                <a:spcPts val="4340"/>
              </a:lnSpc>
              <a:spcAft>
                <a:spcPts val="2300"/>
              </a:spcAft>
              <a:buClr>
                <a:srgbClr val="FFC000"/>
              </a:buClr>
              <a:buNone/>
              <a:defRPr/>
            </a:pPr>
            <a:r>
              <a:rPr lang="en-US" sz="4200" b="1" dirty="0">
                <a:solidFill>
                  <a:srgbClr val="F8F2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in</a:t>
            </a:r>
            <a:br>
              <a:rPr lang="en-US" sz="4200" b="1" dirty="0">
                <a:solidFill>
                  <a:srgbClr val="F8F2E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200" b="1" dirty="0">
                <a:solidFill>
                  <a:srgbClr val="F8F2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Smaller </a:t>
            </a:r>
            <a:br>
              <a:rPr lang="en-US" sz="4200" b="1" dirty="0">
                <a:solidFill>
                  <a:srgbClr val="F8F2E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200" b="1" dirty="0">
                <a:solidFill>
                  <a:srgbClr val="F8F2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Batches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2211BC-DD5F-AF42-B184-CE0FAD84D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1" b="6981"/>
          <a:stretch/>
        </p:blipFill>
        <p:spPr>
          <a:xfrm>
            <a:off x="-1" y="1"/>
            <a:ext cx="3649359" cy="514727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E79439A-9BEB-6D42-B236-7C079EEAE35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77101" y="3486525"/>
            <a:ext cx="9221101" cy="195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62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8AC1876-A2FC-8F4D-BCE2-EB3C29AE7FC5}"/>
              </a:ext>
            </a:extLst>
          </p:cNvPr>
          <p:cNvSpPr/>
          <p:nvPr/>
        </p:nvSpPr>
        <p:spPr>
          <a:xfrm>
            <a:off x="4944862" y="719090"/>
            <a:ext cx="4199138" cy="44244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51EB848-B547-0245-856D-36EB1E3D63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914378">
              <a:defRPr/>
            </a:pPr>
            <a:r>
              <a:rPr lang="en-US" kern="1200" dirty="0">
                <a:solidFill>
                  <a:srgbClr val="333333">
                    <a:lumMod val="60000"/>
                    <a:lumOff val="40000"/>
                  </a:srgbClr>
                </a:solidFill>
                <a:ea typeface="+mn-ea"/>
                <a:cs typeface="+mn-cs"/>
              </a:rPr>
              <a:t>© Scaled Agile, Inc.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77EE24-BEA4-F149-912C-BF5AC7CF7C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914378">
              <a:defRPr/>
            </a:pPr>
            <a:r>
              <a:rPr lang="en-US" kern="1200">
                <a:solidFill>
                  <a:srgbClr val="333333">
                    <a:lumMod val="60000"/>
                    <a:lumOff val="40000"/>
                  </a:srgbClr>
                </a:solidFill>
                <a:ea typeface="+mn-ea"/>
                <a:cs typeface="+mn-cs"/>
              </a:rPr>
              <a:t>- </a:t>
            </a:r>
            <a:fld id="{C21C29FA-D81F-9D40-A402-D660C1847F79}" type="slidenum">
              <a:rPr lang="en-US" kern="1200">
                <a:solidFill>
                  <a:srgbClr val="333333">
                    <a:lumMod val="60000"/>
                    <a:lumOff val="40000"/>
                  </a:srgbClr>
                </a:solidFill>
                <a:ea typeface="+mn-ea"/>
                <a:cs typeface="+mn-cs"/>
              </a:rPr>
              <a:pPr defTabSz="914378">
                <a:defRPr/>
              </a:pPr>
              <a:t>14</a:t>
            </a:fld>
            <a:r>
              <a:rPr lang="en-US" kern="1200">
                <a:solidFill>
                  <a:srgbClr val="333333">
                    <a:lumMod val="60000"/>
                    <a:lumOff val="40000"/>
                  </a:srgbClr>
                </a:solidFill>
                <a:ea typeface="+mn-ea"/>
                <a:cs typeface="+mn-cs"/>
              </a:rPr>
              <a:t> -</a:t>
            </a:r>
            <a:endParaRPr lang="en-US" kern="1200" dirty="0">
              <a:solidFill>
                <a:srgbClr val="333333">
                  <a:lumMod val="60000"/>
                  <a:lumOff val="40000"/>
                </a:srgbClr>
              </a:solidFill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06DD7A-5A2A-0A4E-B466-AA115C6F25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2901" y="122239"/>
            <a:ext cx="6996113" cy="467051"/>
          </a:xfrm>
        </p:spPr>
        <p:txBody>
          <a:bodyPr/>
          <a:lstStyle/>
          <a:p>
            <a:r>
              <a:rPr lang="en-US" dirty="0"/>
              <a:t>#5 Work in Smaller Batches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9FA41C02-E570-C94B-AC3D-6B81897CEBB2}"/>
              </a:ext>
            </a:extLst>
          </p:cNvPr>
          <p:cNvSpPr txBox="1"/>
          <p:nvPr/>
        </p:nvSpPr>
        <p:spPr>
          <a:xfrm>
            <a:off x="369627" y="993784"/>
            <a:ext cx="4362338" cy="3498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b="1" dirty="0">
                <a:solidFill>
                  <a:srgbClr val="053946"/>
                </a:solidFill>
              </a:rPr>
              <a:t>If you want to:</a:t>
            </a:r>
          </a:p>
          <a:p>
            <a:pPr marL="742931" lvl="1" indent="-285743" defTabSz="914378">
              <a:spcBef>
                <a:spcPts val="400"/>
              </a:spcBef>
              <a:spcAft>
                <a:spcPts val="600"/>
              </a:spcAft>
              <a:buClr>
                <a:schemeClr val="accent3"/>
              </a:buClr>
              <a:buFont typeface="System Font Regular"/>
              <a:buChar char="→"/>
              <a:defRPr/>
            </a:pPr>
            <a:r>
              <a:rPr lang="en-US" sz="1600" dirty="0">
                <a:solidFill>
                  <a:srgbClr val="053946"/>
                </a:solidFill>
              </a:rPr>
              <a:t>Get faster feedback</a:t>
            </a:r>
          </a:p>
          <a:p>
            <a:pPr marL="742931" lvl="1" indent="-285743" defTabSz="914378">
              <a:spcBef>
                <a:spcPts val="400"/>
              </a:spcBef>
              <a:spcAft>
                <a:spcPts val="600"/>
              </a:spcAft>
              <a:buClr>
                <a:schemeClr val="accent3"/>
              </a:buClr>
              <a:buFont typeface="System Font Regular"/>
              <a:buChar char="→"/>
              <a:defRPr/>
            </a:pPr>
            <a:r>
              <a:rPr lang="en-US" sz="1600" dirty="0">
                <a:solidFill>
                  <a:srgbClr val="053946"/>
                </a:solidFill>
              </a:rPr>
              <a:t>Reduce the load on bottlenecks</a:t>
            </a:r>
          </a:p>
          <a:p>
            <a:pPr marL="742931" lvl="1" indent="-285743" defTabSz="914378">
              <a:spcBef>
                <a:spcPts val="400"/>
              </a:spcBef>
              <a:spcAft>
                <a:spcPts val="600"/>
              </a:spcAft>
              <a:buClr>
                <a:schemeClr val="accent3"/>
              </a:buClr>
              <a:buFont typeface="System Font Regular"/>
              <a:buChar char="→"/>
              <a:defRPr/>
            </a:pPr>
            <a:r>
              <a:rPr lang="en-US" sz="1600" dirty="0">
                <a:solidFill>
                  <a:srgbClr val="053946"/>
                </a:solidFill>
              </a:rPr>
              <a:t>Reduce variability</a:t>
            </a:r>
          </a:p>
          <a:p>
            <a:pPr marL="742931" lvl="1" indent="-285743" defTabSz="914378">
              <a:spcBef>
                <a:spcPts val="400"/>
              </a:spcBef>
              <a:spcAft>
                <a:spcPts val="600"/>
              </a:spcAft>
              <a:buClr>
                <a:schemeClr val="accent3"/>
              </a:buClr>
              <a:buFont typeface="System Font Regular"/>
              <a:buChar char="→"/>
              <a:defRPr/>
            </a:pPr>
            <a:r>
              <a:rPr lang="en-US" sz="1600" dirty="0">
                <a:solidFill>
                  <a:srgbClr val="053946"/>
                </a:solidFill>
              </a:rPr>
              <a:t>Reduce overhead</a:t>
            </a:r>
          </a:p>
          <a:p>
            <a:pPr marL="742931" lvl="1" indent="-285743" defTabSz="914378">
              <a:spcBef>
                <a:spcPts val="400"/>
              </a:spcBef>
              <a:spcAft>
                <a:spcPts val="600"/>
              </a:spcAft>
              <a:buClr>
                <a:schemeClr val="accent3"/>
              </a:buClr>
              <a:buFont typeface="System Font Regular"/>
              <a:buChar char="→"/>
              <a:defRPr/>
            </a:pPr>
            <a:r>
              <a:rPr lang="en-US" sz="1600" dirty="0">
                <a:solidFill>
                  <a:srgbClr val="053946"/>
                </a:solidFill>
              </a:rPr>
              <a:t>Increase efficiency</a:t>
            </a:r>
          </a:p>
          <a:p>
            <a:pPr marL="742931" lvl="1" indent="-285743" defTabSz="914378">
              <a:spcBef>
                <a:spcPts val="400"/>
              </a:spcBef>
              <a:spcAft>
                <a:spcPts val="600"/>
              </a:spcAft>
              <a:buClr>
                <a:schemeClr val="accent3"/>
              </a:buClr>
              <a:buFont typeface="System Font Regular"/>
              <a:buChar char="→"/>
              <a:defRPr/>
            </a:pPr>
            <a:r>
              <a:rPr lang="en-US" sz="1600" dirty="0">
                <a:solidFill>
                  <a:srgbClr val="053946"/>
                </a:solidFill>
              </a:rPr>
              <a:t>Increase motivation and urgency </a:t>
            </a:r>
          </a:p>
          <a:p>
            <a:pPr marL="742931" lvl="1" indent="-285743" defTabSz="914378">
              <a:spcBef>
                <a:spcPts val="400"/>
              </a:spcBef>
              <a:spcAft>
                <a:spcPts val="600"/>
              </a:spcAft>
              <a:buClr>
                <a:schemeClr val="accent3"/>
              </a:buClr>
              <a:buFont typeface="System Font Regular"/>
              <a:buChar char="→"/>
              <a:defRPr/>
            </a:pPr>
            <a:r>
              <a:rPr lang="en-US" sz="1600" dirty="0">
                <a:solidFill>
                  <a:srgbClr val="053946"/>
                </a:solidFill>
              </a:rPr>
              <a:t>Reduce schedule cost and growth </a:t>
            </a:r>
          </a:p>
          <a:p>
            <a:pPr defTabSz="914378"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b="1" dirty="0">
                <a:solidFill>
                  <a:schemeClr val="accent3"/>
                </a:solidFill>
              </a:rPr>
              <a:t>Then work in smaller batches!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41F8E5-C1F7-1319-FF02-E1473C9B5837}"/>
              </a:ext>
            </a:extLst>
          </p:cNvPr>
          <p:cNvSpPr txBox="1"/>
          <p:nvPr/>
        </p:nvSpPr>
        <p:spPr>
          <a:xfrm>
            <a:off x="5329633" y="1609932"/>
            <a:ext cx="3568886" cy="1550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lnSpc>
                <a:spcPts val="3920"/>
              </a:lnSpc>
              <a:defRPr/>
            </a:pPr>
            <a:r>
              <a:rPr lang="en-US" sz="2800" dirty="0">
                <a:solidFill>
                  <a:srgbClr val="F8F2E6"/>
                </a:solidFill>
                <a:latin typeface="Georgia" panose="02040502050405020303" pitchFamily="18" charset="0"/>
              </a:rPr>
              <a:t>“Batch size reduction saves much more than you think.”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28E322-E487-3C40-B580-EDD5F50145AD}"/>
              </a:ext>
            </a:extLst>
          </p:cNvPr>
          <p:cNvSpPr txBox="1"/>
          <p:nvPr/>
        </p:nvSpPr>
        <p:spPr>
          <a:xfrm>
            <a:off x="6666579" y="3361445"/>
            <a:ext cx="210779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8">
              <a:defRPr/>
            </a:pPr>
            <a:r>
              <a:rPr lang="en-US" sz="1600" b="1" dirty="0">
                <a:solidFill>
                  <a:srgbClr val="F8F2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—Don </a:t>
            </a:r>
            <a:r>
              <a:rPr lang="en-US" sz="1600" b="1" dirty="0" err="1">
                <a:solidFill>
                  <a:srgbClr val="F8F2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Reinertsen</a:t>
            </a:r>
            <a:endParaRPr lang="en-US" sz="1600" b="1" dirty="0">
              <a:solidFill>
                <a:srgbClr val="F8F2E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4378">
              <a:defRPr/>
            </a:pPr>
            <a:r>
              <a:rPr lang="en-US" sz="1200" dirty="0">
                <a:solidFill>
                  <a:srgbClr val="F8F2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Principles of Product Development Flow</a:t>
            </a:r>
            <a:br>
              <a:rPr lang="en-US" sz="1600" dirty="0">
                <a:solidFill>
                  <a:srgbClr val="F8F2E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200" dirty="0">
              <a:solidFill>
                <a:srgbClr val="F8F2E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4554581-A199-4C42-BC7A-83ED996AD0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6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9964"/>
          <a:stretch/>
        </p:blipFill>
        <p:spPr>
          <a:xfrm rot="10800000">
            <a:off x="4944862" y="4181383"/>
            <a:ext cx="2463872" cy="94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97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uiExpand="1" build="p"/>
      <p:bldP spid="5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0217159-14DA-974F-833C-418F71EE3E2F}"/>
              </a:ext>
            </a:extLst>
          </p:cNvPr>
          <p:cNvSpPr/>
          <p:nvPr/>
        </p:nvSpPr>
        <p:spPr>
          <a:xfrm>
            <a:off x="3649363" y="0"/>
            <a:ext cx="5494639" cy="51435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908923C2-A767-674A-99F0-2F998DA68B5C}"/>
              </a:ext>
            </a:extLst>
          </p:cNvPr>
          <p:cNvSpPr txBox="1">
            <a:spLocks/>
          </p:cNvSpPr>
          <p:nvPr/>
        </p:nvSpPr>
        <p:spPr bwMode="auto">
          <a:xfrm>
            <a:off x="3649362" y="1001196"/>
            <a:ext cx="5494639" cy="56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R="0" lvl="0" indent="0" algn="ctr" fontAlgn="base">
              <a:lnSpc>
                <a:spcPts val="4340"/>
              </a:lnSpc>
              <a:spcBef>
                <a:spcPts val="1200"/>
              </a:spcBef>
              <a:spcAft>
                <a:spcPts val="2300"/>
              </a:spcAft>
              <a:buClr>
                <a:srgbClr val="FFC000"/>
              </a:buClr>
              <a:buSzPct val="100000"/>
              <a:buFont typeface="Wingdings" pitchFamily="2" charset="2"/>
              <a:buNone/>
              <a:tabLst/>
              <a:defRPr kumimoji="0" sz="5200" b="1" u="none" strike="noStrike" kern="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marL="561975" indent="-209550" fontAlgn="base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ABABAB"/>
              </a:buClr>
              <a:buSzPct val="117000"/>
              <a:buFont typeface="Lucida Grande" charset="0"/>
              <a:buChar char="-"/>
              <a:defRPr>
                <a:ea typeface="ＭＳ Ｐゴシック" charset="0"/>
              </a:defRPr>
            </a:lvl2pPr>
            <a:lvl3pPr marL="771525" marR="0" indent="-171450" fontAlgn="base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ABABAB"/>
              </a:buClr>
              <a:buSzPct val="110000"/>
              <a:buFont typeface="Lucida Grande" charset="0"/>
              <a:buChar char="-"/>
              <a:tabLst/>
              <a:defRPr>
                <a:ea typeface="ＭＳ Ｐゴシック" charset="0"/>
              </a:defRPr>
            </a:lvl3pPr>
            <a:lvl4pPr marL="1071563" indent="-214313" fontAlgn="base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rgbClr val="808080"/>
              </a:buClr>
              <a:buSzPct val="110000"/>
              <a:buFont typeface="Arial" panose="020B0604020202020204" pitchFamily="34" charset="0"/>
              <a:buChar char="•"/>
              <a:defRPr sz="1700">
                <a:ea typeface="ＭＳ Ｐゴシック" charset="0"/>
              </a:defRPr>
            </a:lvl4pPr>
            <a:lvl5pPr marL="1246188" indent="-169863" fontAlgn="base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rgbClr val="808080"/>
              </a:buClr>
              <a:buSzPct val="110000"/>
              <a:buFont typeface="Arial Black" charset="0"/>
              <a:buChar char="–"/>
              <a:defRPr sz="1600">
                <a:ea typeface="ＭＳ Ｐゴシック" charset="0"/>
              </a:defRPr>
            </a:lvl5pPr>
            <a:lvl6pPr marL="1541860" indent="-236935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/>
            </a:lvl6pPr>
            <a:lvl7pPr marL="1884760" indent="-236935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/>
            </a:lvl7pPr>
            <a:lvl8pPr marL="2227660" indent="-236935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/>
            </a:lvl8pPr>
            <a:lvl9pPr marL="2570560" indent="-236935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/>
            </a:lvl9pPr>
          </a:lstStyle>
          <a:p>
            <a:r>
              <a:rPr lang="en-US" dirty="0"/>
              <a:t>#6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752833D-CDFE-8145-AD58-34F6DC98DA32}"/>
              </a:ext>
            </a:extLst>
          </p:cNvPr>
          <p:cNvSpPr txBox="1">
            <a:spLocks/>
          </p:cNvSpPr>
          <p:nvPr/>
        </p:nvSpPr>
        <p:spPr bwMode="auto">
          <a:xfrm>
            <a:off x="4316743" y="1857931"/>
            <a:ext cx="4159877" cy="1102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219075" indent="-219075" algn="l" rtl="0" fontAlgn="base">
              <a:lnSpc>
                <a:spcPct val="110000"/>
              </a:lnSpc>
              <a:spcBef>
                <a:spcPts val="1200"/>
              </a:spcBef>
              <a:spcAft>
                <a:spcPts val="500"/>
              </a:spcAft>
              <a:buClr>
                <a:srgbClr val="A6A6A6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561975" indent="-209550" algn="l" rtl="0" fontAlgn="base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ABABAB"/>
              </a:buClr>
              <a:buSzPct val="117000"/>
              <a:buFont typeface="Lucida Grande" charset="0"/>
              <a:buChar char="-"/>
              <a:defRPr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771525" marR="0" indent="-171450" algn="l" defTabSz="914400" rtl="0" eaLnBrk="1" fontAlgn="base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ABABAB"/>
              </a:buClr>
              <a:buSzPct val="110000"/>
              <a:buFont typeface="Lucida Grande" charset="0"/>
              <a:buChar char="-"/>
              <a:tabLst/>
              <a:defRPr lang="en-US" altLang="en-US" dirty="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071563" indent="-214313" algn="l" rtl="0" fontAlgn="base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rgbClr val="808080"/>
              </a:buClr>
              <a:buSzPct val="11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246188" indent="-169863" algn="l" rtl="0" fontAlgn="base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rgbClr val="808080"/>
              </a:buClr>
              <a:buSzPct val="110000"/>
              <a:buFont typeface="Arial Black" charset="0"/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541860" indent="-2369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1884760" indent="-2369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227660" indent="-2369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570560" indent="-2369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 defTabSz="914378">
              <a:lnSpc>
                <a:spcPts val="4340"/>
              </a:lnSpc>
              <a:spcAft>
                <a:spcPts val="2300"/>
              </a:spcAft>
              <a:buClr>
                <a:srgbClr val="FFC000"/>
              </a:buClr>
              <a:buNone/>
              <a:defRPr/>
            </a:pPr>
            <a:r>
              <a:rPr lang="en-US" sz="4200" b="1" dirty="0">
                <a:solidFill>
                  <a:srgbClr val="F8F2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</a:t>
            </a:r>
            <a:br>
              <a:rPr lang="en-US" sz="4200" b="1" dirty="0">
                <a:solidFill>
                  <a:srgbClr val="F8F2E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200" b="1" dirty="0">
                <a:solidFill>
                  <a:srgbClr val="F8F2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Queue Length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44BE1B5-5082-DF4E-A22F-D1AA6DC20A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195" b="15804"/>
          <a:stretch/>
        </p:blipFill>
        <p:spPr>
          <a:xfrm>
            <a:off x="-77101" y="0"/>
            <a:ext cx="3957337" cy="51435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E79439A-9BEB-6D42-B236-7C079EEAE35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77101" y="3486525"/>
            <a:ext cx="9221101" cy="195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86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51EB848-B547-0245-856D-36EB1E3D63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914378">
              <a:defRPr/>
            </a:pPr>
            <a:r>
              <a:rPr lang="en-US" kern="1200" dirty="0">
                <a:solidFill>
                  <a:srgbClr val="333333">
                    <a:lumMod val="60000"/>
                    <a:lumOff val="40000"/>
                  </a:srgbClr>
                </a:solidFill>
                <a:ea typeface="+mn-ea"/>
                <a:cs typeface="+mn-cs"/>
              </a:rPr>
              <a:t>© Scaled Agile, Inc.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77EE24-BEA4-F149-912C-BF5AC7CF7C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914378">
              <a:defRPr/>
            </a:pPr>
            <a:r>
              <a:rPr lang="en-US" kern="1200">
                <a:solidFill>
                  <a:srgbClr val="333333">
                    <a:lumMod val="60000"/>
                    <a:lumOff val="40000"/>
                  </a:srgbClr>
                </a:solidFill>
                <a:ea typeface="+mn-ea"/>
                <a:cs typeface="+mn-cs"/>
              </a:rPr>
              <a:t>- </a:t>
            </a:r>
            <a:fld id="{C21C29FA-D81F-9D40-A402-D660C1847F79}" type="slidenum">
              <a:rPr lang="en-US" kern="1200">
                <a:solidFill>
                  <a:srgbClr val="333333">
                    <a:lumMod val="60000"/>
                    <a:lumOff val="40000"/>
                  </a:srgbClr>
                </a:solidFill>
                <a:ea typeface="+mn-ea"/>
                <a:cs typeface="+mn-cs"/>
              </a:rPr>
              <a:pPr defTabSz="914378">
                <a:defRPr/>
              </a:pPr>
              <a:t>16</a:t>
            </a:fld>
            <a:r>
              <a:rPr lang="en-US" kern="1200">
                <a:solidFill>
                  <a:srgbClr val="333333">
                    <a:lumMod val="60000"/>
                    <a:lumOff val="40000"/>
                  </a:srgbClr>
                </a:solidFill>
                <a:ea typeface="+mn-ea"/>
                <a:cs typeface="+mn-cs"/>
              </a:rPr>
              <a:t> -</a:t>
            </a:r>
            <a:endParaRPr lang="en-US" kern="1200" dirty="0">
              <a:solidFill>
                <a:srgbClr val="333333">
                  <a:lumMod val="60000"/>
                  <a:lumOff val="40000"/>
                </a:srgbClr>
              </a:solidFill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49777A-B8C5-BA49-A15F-6D0310BAF7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2901" y="122239"/>
            <a:ext cx="6996113" cy="467051"/>
          </a:xfrm>
        </p:spPr>
        <p:txBody>
          <a:bodyPr/>
          <a:lstStyle/>
          <a:p>
            <a:r>
              <a:rPr lang="en-US" dirty="0"/>
              <a:t>#6 Reduce Queue Length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9FA41C02-E570-C94B-AC3D-6B81897CEBB2}"/>
              </a:ext>
            </a:extLst>
          </p:cNvPr>
          <p:cNvSpPr txBox="1"/>
          <p:nvPr/>
        </p:nvSpPr>
        <p:spPr>
          <a:xfrm>
            <a:off x="430583" y="1204697"/>
            <a:ext cx="3882871" cy="991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lnSpc>
                <a:spcPts val="2360"/>
              </a:lnSpc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rgbClr val="053946"/>
                </a:solidFill>
              </a:rPr>
              <a:t>The longer the queue, the longer the wait for cool new stuff, </a:t>
            </a:r>
            <a:r>
              <a:rPr lang="en-US" i="1" dirty="0">
                <a:solidFill>
                  <a:srgbClr val="053946"/>
                </a:solidFill>
              </a:rPr>
              <a:t>regardless of the team’s size or efficiency.</a:t>
            </a:r>
            <a:endParaRPr lang="en-US" sz="1600" b="1" dirty="0">
              <a:solidFill>
                <a:srgbClr val="0A83A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1926C2-CF38-4C45-A5E2-08A9D8DC0D16}"/>
              </a:ext>
            </a:extLst>
          </p:cNvPr>
          <p:cNvSpPr txBox="1"/>
          <p:nvPr/>
        </p:nvSpPr>
        <p:spPr>
          <a:xfrm>
            <a:off x="430583" y="2574800"/>
            <a:ext cx="3882871" cy="375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lnSpc>
                <a:spcPts val="2360"/>
              </a:lnSpc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b="1" dirty="0">
                <a:solidFill>
                  <a:srgbClr val="053946"/>
                </a:solidFill>
              </a:rPr>
              <a:t>Think about:</a:t>
            </a:r>
            <a:endParaRPr lang="en-US" sz="1600" b="1" dirty="0">
              <a:solidFill>
                <a:srgbClr val="0A83A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C1C3CA-7E76-BE48-9DF8-2B813B09AF3C}"/>
              </a:ext>
            </a:extLst>
          </p:cNvPr>
          <p:cNvSpPr txBox="1"/>
          <p:nvPr/>
        </p:nvSpPr>
        <p:spPr>
          <a:xfrm>
            <a:off x="430583" y="3169344"/>
            <a:ext cx="3882871" cy="84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3" indent="-285743" defTabSz="914378">
              <a:lnSpc>
                <a:spcPts val="2120"/>
              </a:lnSpc>
              <a:spcBef>
                <a:spcPts val="1200"/>
              </a:spcBef>
              <a:spcAft>
                <a:spcPts val="600"/>
              </a:spcAft>
              <a:buClr>
                <a:schemeClr val="accent3"/>
              </a:buClr>
              <a:buFont typeface="System Font Regular"/>
              <a:buChar char="→"/>
              <a:defRPr/>
            </a:pPr>
            <a:r>
              <a:rPr lang="en-US" sz="1600" b="1" dirty="0"/>
              <a:t>Can you see the queues?</a:t>
            </a:r>
          </a:p>
          <a:p>
            <a:pPr marL="285743" indent="-285743" defTabSz="914378">
              <a:lnSpc>
                <a:spcPts val="2120"/>
              </a:lnSpc>
              <a:spcBef>
                <a:spcPts val="1200"/>
              </a:spcBef>
              <a:spcAft>
                <a:spcPts val="600"/>
              </a:spcAft>
              <a:buClr>
                <a:schemeClr val="accent3"/>
              </a:buClr>
              <a:buFont typeface="System Font Regular"/>
              <a:buChar char="→"/>
              <a:defRPr/>
            </a:pPr>
            <a:r>
              <a:rPr lang="en-US" sz="1600" b="1" dirty="0"/>
              <a:t>How do you control queue length?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959DFC2-7263-3344-E0B4-FF0EC0A433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1139"/>
          <a:stretch/>
        </p:blipFill>
        <p:spPr>
          <a:xfrm>
            <a:off x="4787411" y="959695"/>
            <a:ext cx="3797643" cy="394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9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uiExpand="1" build="p"/>
      <p:bldP spid="10" grpId="0" uiExpand="1" build="p"/>
      <p:bldP spid="11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44BE1B5-5082-DF4E-A22F-D1AA6DC20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5" b="6675"/>
          <a:stretch/>
        </p:blipFill>
        <p:spPr>
          <a:xfrm>
            <a:off x="-77101" y="0"/>
            <a:ext cx="3957337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0217159-14DA-974F-833C-418F71EE3E2F}"/>
              </a:ext>
            </a:extLst>
          </p:cNvPr>
          <p:cNvSpPr/>
          <p:nvPr/>
        </p:nvSpPr>
        <p:spPr>
          <a:xfrm>
            <a:off x="3649363" y="0"/>
            <a:ext cx="5494639" cy="51435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908923C2-A767-674A-99F0-2F998DA68B5C}"/>
              </a:ext>
            </a:extLst>
          </p:cNvPr>
          <p:cNvSpPr txBox="1">
            <a:spLocks/>
          </p:cNvSpPr>
          <p:nvPr/>
        </p:nvSpPr>
        <p:spPr bwMode="auto">
          <a:xfrm>
            <a:off x="3649362" y="1001196"/>
            <a:ext cx="5494639" cy="56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R="0" lvl="0" indent="0" algn="ctr" fontAlgn="base">
              <a:lnSpc>
                <a:spcPts val="4340"/>
              </a:lnSpc>
              <a:spcBef>
                <a:spcPts val="1200"/>
              </a:spcBef>
              <a:spcAft>
                <a:spcPts val="2300"/>
              </a:spcAft>
              <a:buClr>
                <a:srgbClr val="FFC000"/>
              </a:buClr>
              <a:buSzPct val="100000"/>
              <a:buFont typeface="Wingdings" pitchFamily="2" charset="2"/>
              <a:buNone/>
              <a:tabLst/>
              <a:defRPr kumimoji="0" sz="5200" b="1" u="none" strike="noStrike" kern="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marL="561975" indent="-209550" fontAlgn="base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ABABAB"/>
              </a:buClr>
              <a:buSzPct val="117000"/>
              <a:buFont typeface="Lucida Grande" charset="0"/>
              <a:buChar char="-"/>
              <a:defRPr>
                <a:ea typeface="ＭＳ Ｐゴシック" charset="0"/>
              </a:defRPr>
            </a:lvl2pPr>
            <a:lvl3pPr marL="771525" marR="0" indent="-171450" fontAlgn="base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ABABAB"/>
              </a:buClr>
              <a:buSzPct val="110000"/>
              <a:buFont typeface="Lucida Grande" charset="0"/>
              <a:buChar char="-"/>
              <a:tabLst/>
              <a:defRPr>
                <a:ea typeface="ＭＳ Ｐゴシック" charset="0"/>
              </a:defRPr>
            </a:lvl3pPr>
            <a:lvl4pPr marL="1071563" indent="-214313" fontAlgn="base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rgbClr val="808080"/>
              </a:buClr>
              <a:buSzPct val="110000"/>
              <a:buFont typeface="Arial" panose="020B0604020202020204" pitchFamily="34" charset="0"/>
              <a:buChar char="•"/>
              <a:defRPr sz="1700">
                <a:ea typeface="ＭＳ Ｐゴシック" charset="0"/>
              </a:defRPr>
            </a:lvl4pPr>
            <a:lvl5pPr marL="1246188" indent="-169863" fontAlgn="base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rgbClr val="808080"/>
              </a:buClr>
              <a:buSzPct val="110000"/>
              <a:buFont typeface="Arial Black" charset="0"/>
              <a:buChar char="–"/>
              <a:defRPr sz="1600">
                <a:ea typeface="ＭＳ Ｐゴシック" charset="0"/>
              </a:defRPr>
            </a:lvl5pPr>
            <a:lvl6pPr marL="1541860" indent="-236935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/>
            </a:lvl6pPr>
            <a:lvl7pPr marL="1884760" indent="-236935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/>
            </a:lvl7pPr>
            <a:lvl8pPr marL="2227660" indent="-236935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/>
            </a:lvl8pPr>
            <a:lvl9pPr marL="2570560" indent="-236935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/>
            </a:lvl9pPr>
          </a:lstStyle>
          <a:p>
            <a:r>
              <a:rPr lang="en-US" dirty="0"/>
              <a:t>#7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E79439A-9BEB-6D42-B236-7C079EEAE35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77101" y="3486525"/>
            <a:ext cx="9221101" cy="1959484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752833D-CDFE-8145-AD58-34F6DC98DA32}"/>
              </a:ext>
            </a:extLst>
          </p:cNvPr>
          <p:cNvSpPr txBox="1">
            <a:spLocks/>
          </p:cNvSpPr>
          <p:nvPr/>
        </p:nvSpPr>
        <p:spPr bwMode="auto">
          <a:xfrm>
            <a:off x="4168635" y="1857931"/>
            <a:ext cx="4456090" cy="1102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219075" indent="-219075" algn="l" rtl="0" fontAlgn="base">
              <a:lnSpc>
                <a:spcPct val="110000"/>
              </a:lnSpc>
              <a:spcBef>
                <a:spcPts val="1200"/>
              </a:spcBef>
              <a:spcAft>
                <a:spcPts val="500"/>
              </a:spcAft>
              <a:buClr>
                <a:srgbClr val="A6A6A6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561975" indent="-209550" algn="l" rtl="0" fontAlgn="base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ABABAB"/>
              </a:buClr>
              <a:buSzPct val="117000"/>
              <a:buFont typeface="Lucida Grande" charset="0"/>
              <a:buChar char="-"/>
              <a:defRPr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771525" marR="0" indent="-171450" algn="l" defTabSz="914400" rtl="0" eaLnBrk="1" fontAlgn="base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ABABAB"/>
              </a:buClr>
              <a:buSzPct val="110000"/>
              <a:buFont typeface="Lucida Grande" charset="0"/>
              <a:buChar char="-"/>
              <a:tabLst/>
              <a:defRPr lang="en-US" altLang="en-US" dirty="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071563" indent="-214313" algn="l" rtl="0" fontAlgn="base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rgbClr val="808080"/>
              </a:buClr>
              <a:buSzPct val="11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246188" indent="-169863" algn="l" rtl="0" fontAlgn="base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rgbClr val="808080"/>
              </a:buClr>
              <a:buSzPct val="110000"/>
              <a:buFont typeface="Arial Black" charset="0"/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541860" indent="-2369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1884760" indent="-2369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227660" indent="-2369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570560" indent="-2369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 defTabSz="914378">
              <a:lnSpc>
                <a:spcPts val="4340"/>
              </a:lnSpc>
              <a:spcAft>
                <a:spcPts val="2300"/>
              </a:spcAft>
              <a:buClr>
                <a:srgbClr val="FFC000"/>
              </a:buClr>
              <a:buNone/>
              <a:defRPr/>
            </a:pPr>
            <a:r>
              <a:rPr lang="en-US" sz="4200" b="1" dirty="0">
                <a:solidFill>
                  <a:srgbClr val="F8F2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Optimize Time </a:t>
            </a:r>
            <a:br>
              <a:rPr lang="en-US" sz="4200" b="1" dirty="0">
                <a:solidFill>
                  <a:srgbClr val="F8F2E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200" b="1" dirty="0">
                <a:solidFill>
                  <a:srgbClr val="F8F2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‘In the Zone’</a:t>
            </a:r>
          </a:p>
        </p:txBody>
      </p:sp>
    </p:spTree>
    <p:extLst>
      <p:ext uri="{BB962C8B-B14F-4D97-AF65-F5344CB8AC3E}">
        <p14:creationId xmlns:p14="http://schemas.microsoft.com/office/powerpoint/2010/main" val="397990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D9126E6-9E92-2EE7-953F-19781D2718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914378">
              <a:defRPr/>
            </a:pPr>
            <a:r>
              <a:rPr lang="en-US" kern="1200">
                <a:solidFill>
                  <a:srgbClr val="333333">
                    <a:lumMod val="60000"/>
                    <a:lumOff val="40000"/>
                  </a:srgbClr>
                </a:solidFill>
                <a:ea typeface="+mn-ea"/>
                <a:cs typeface="+mn-cs"/>
              </a:rPr>
              <a:t>© Scaled Agile, Inc.</a:t>
            </a:r>
            <a:endParaRPr lang="en-US" kern="1200" dirty="0">
              <a:solidFill>
                <a:srgbClr val="333333">
                  <a:lumMod val="60000"/>
                  <a:lumOff val="40000"/>
                </a:srgbClr>
              </a:solidFill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9099BC-3801-693C-3B40-69AE87FD5A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69008" y="4330071"/>
            <a:ext cx="432093" cy="264757"/>
          </a:xfrm>
        </p:spPr>
        <p:txBody>
          <a:bodyPr/>
          <a:lstStyle/>
          <a:p>
            <a:pPr defTabSz="914378">
              <a:defRPr/>
            </a:pPr>
            <a:r>
              <a:rPr lang="en-US" kern="1200">
                <a:solidFill>
                  <a:srgbClr val="333333">
                    <a:lumMod val="60000"/>
                    <a:lumOff val="40000"/>
                  </a:srgbClr>
                </a:solidFill>
                <a:ea typeface="+mn-ea"/>
                <a:cs typeface="+mn-cs"/>
              </a:rPr>
              <a:t>- </a:t>
            </a:r>
            <a:fld id="{C21C29FA-D81F-9D40-A402-D660C1847F79}" type="slidenum">
              <a:rPr lang="en-US" kern="1200">
                <a:solidFill>
                  <a:srgbClr val="333333">
                    <a:lumMod val="60000"/>
                    <a:lumOff val="40000"/>
                  </a:srgbClr>
                </a:solidFill>
                <a:ea typeface="+mn-ea"/>
                <a:cs typeface="+mn-cs"/>
              </a:rPr>
              <a:pPr defTabSz="914378">
                <a:defRPr/>
              </a:pPr>
              <a:t>18</a:t>
            </a:fld>
            <a:r>
              <a:rPr lang="en-US" kern="1200">
                <a:solidFill>
                  <a:srgbClr val="333333">
                    <a:lumMod val="60000"/>
                    <a:lumOff val="40000"/>
                  </a:srgbClr>
                </a:solidFill>
                <a:ea typeface="+mn-ea"/>
                <a:cs typeface="+mn-cs"/>
              </a:rPr>
              <a:t> -</a:t>
            </a:r>
            <a:endParaRPr lang="en-US" kern="1200" dirty="0">
              <a:solidFill>
                <a:srgbClr val="333333">
                  <a:lumMod val="60000"/>
                  <a:lumOff val="40000"/>
                </a:srgbClr>
              </a:solidFill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3B80D3-95A6-821E-5C69-49A1F312FF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Do your people work like this?</a:t>
            </a:r>
          </a:p>
        </p:txBody>
      </p:sp>
      <p:pic>
        <p:nvPicPr>
          <p:cNvPr id="5" name="Picture 15">
            <a:extLst>
              <a:ext uri="{FF2B5EF4-FFF2-40B4-BE49-F238E27FC236}">
                <a16:creationId xmlns:a16="http://schemas.microsoft.com/office/drawing/2014/main" id="{7930FA2B-D3B2-28E1-F354-6FA3A2C51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71"/>
          <a:stretch>
            <a:fillRect/>
          </a:stretch>
        </p:blipFill>
        <p:spPr bwMode="auto">
          <a:xfrm>
            <a:off x="294731" y="1319971"/>
            <a:ext cx="6346807" cy="327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1C62E4-E7BE-C0CC-47FE-8CA61466D12F}"/>
              </a:ext>
            </a:extLst>
          </p:cNvPr>
          <p:cNvSpPr txBox="1"/>
          <p:nvPr/>
        </p:nvSpPr>
        <p:spPr>
          <a:xfrm>
            <a:off x="7331814" y="1007302"/>
            <a:ext cx="166776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defRPr/>
            </a:pPr>
            <a:r>
              <a:rPr lang="en-US" sz="1300" b="1" dirty="0">
                <a:solidFill>
                  <a:srgbClr val="0A83A0"/>
                </a:solidFill>
              </a:rPr>
              <a:t>Time ‘in the zone’ is often a fraction of the total workday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40B9F81-5168-0A4F-A0B5-B04B7339D876}"/>
              </a:ext>
            </a:extLst>
          </p:cNvPr>
          <p:cNvGrpSpPr/>
          <p:nvPr/>
        </p:nvGrpSpPr>
        <p:grpSpPr>
          <a:xfrm>
            <a:off x="7283642" y="2147649"/>
            <a:ext cx="1565628" cy="1096000"/>
            <a:chOff x="7283642" y="3233108"/>
            <a:chExt cx="1565628" cy="1096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09D0144-7C1B-D344-93D8-8FFBEB2E8ECE}"/>
                </a:ext>
              </a:extLst>
            </p:cNvPr>
            <p:cNvSpPr/>
            <p:nvPr/>
          </p:nvSpPr>
          <p:spPr>
            <a:xfrm>
              <a:off x="7283642" y="3233108"/>
              <a:ext cx="1517457" cy="1096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4EAACDC-9786-6F42-AF01-E49FDBF277C5}"/>
                </a:ext>
              </a:extLst>
            </p:cNvPr>
            <p:cNvSpPr txBox="1"/>
            <p:nvPr/>
          </p:nvSpPr>
          <p:spPr>
            <a:xfrm>
              <a:off x="7331814" y="3233108"/>
              <a:ext cx="15174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defRPr/>
              </a:pPr>
              <a:r>
                <a:rPr lang="en-US" sz="3200" b="1" dirty="0">
                  <a:solidFill>
                    <a:srgbClr val="FFFFFF"/>
                  </a:solidFill>
                </a:rPr>
                <a:t>30</a:t>
              </a:r>
              <a:r>
                <a:rPr lang="en-US" sz="2500" b="1" dirty="0">
                  <a:solidFill>
                    <a:srgbClr val="FFFFFF"/>
                  </a:solidFill>
                </a:rPr>
                <a:t>%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998C94D-FFB9-314D-AC89-F634554AE242}"/>
                </a:ext>
              </a:extLst>
            </p:cNvPr>
            <p:cNvSpPr txBox="1"/>
            <p:nvPr/>
          </p:nvSpPr>
          <p:spPr>
            <a:xfrm>
              <a:off x="7283642" y="3704473"/>
              <a:ext cx="15174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defRPr/>
              </a:pPr>
              <a:r>
                <a:rPr lang="en-US" sz="1200" b="1" dirty="0">
                  <a:solidFill>
                    <a:srgbClr val="FFFFFF"/>
                  </a:solidFill>
                </a:rPr>
                <a:t>of work day </a:t>
              </a:r>
              <a:br>
                <a:rPr lang="en-US" sz="1200" b="1" dirty="0">
                  <a:solidFill>
                    <a:srgbClr val="FFFFFF"/>
                  </a:solidFill>
                </a:rPr>
              </a:br>
              <a:r>
                <a:rPr lang="en-US" sz="1200" b="1" dirty="0">
                  <a:solidFill>
                    <a:srgbClr val="FFFFFF"/>
                  </a:solidFill>
                </a:rPr>
                <a:t>spent in zone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3771BC9-C3EF-804E-A493-A2A37D9E8DA5}"/>
              </a:ext>
            </a:extLst>
          </p:cNvPr>
          <p:cNvGrpSpPr/>
          <p:nvPr/>
        </p:nvGrpSpPr>
        <p:grpSpPr>
          <a:xfrm>
            <a:off x="7283643" y="3523600"/>
            <a:ext cx="1469285" cy="938849"/>
            <a:chOff x="7283642" y="2191548"/>
            <a:chExt cx="1469285" cy="93884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1A913CD-F010-9D46-99B9-0E7DEF17AAE8}"/>
                </a:ext>
              </a:extLst>
            </p:cNvPr>
            <p:cNvSpPr txBox="1"/>
            <p:nvPr/>
          </p:nvSpPr>
          <p:spPr>
            <a:xfrm>
              <a:off x="7283642" y="2191548"/>
              <a:ext cx="1469285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defRPr/>
              </a:pPr>
              <a:r>
                <a:rPr lang="en-US" sz="1100" b="1" dirty="0">
                  <a:solidFill>
                    <a:srgbClr val="76B5C3">
                      <a:lumMod val="50000"/>
                    </a:srgbClr>
                  </a:solidFill>
                </a:rPr>
                <a:t>2.4 </a:t>
              </a:r>
              <a:r>
                <a:rPr lang="en-US" sz="1100" b="1" dirty="0" err="1">
                  <a:solidFill>
                    <a:srgbClr val="76B5C3">
                      <a:lumMod val="50000"/>
                    </a:srgbClr>
                  </a:solidFill>
                </a:rPr>
                <a:t>hrs</a:t>
              </a:r>
              <a:r>
                <a:rPr lang="en-US" sz="1100" b="1" dirty="0">
                  <a:solidFill>
                    <a:srgbClr val="76B5C3">
                      <a:lumMod val="50000"/>
                    </a:srgbClr>
                  </a:solidFill>
                </a:rPr>
                <a:t> </a:t>
              </a:r>
              <a:br>
                <a:rPr lang="en-US" sz="1100" b="1" dirty="0">
                  <a:solidFill>
                    <a:srgbClr val="76B5C3">
                      <a:lumMod val="50000"/>
                    </a:srgbClr>
                  </a:solidFill>
                </a:rPr>
              </a:br>
              <a:r>
                <a:rPr lang="en-US" sz="1100" b="1" dirty="0">
                  <a:solidFill>
                    <a:srgbClr val="76B5C3">
                      <a:lumMod val="50000"/>
                    </a:srgbClr>
                  </a:solidFill>
                </a:rPr>
                <a:t>(time in zone)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0419AEF-3225-054D-9F3C-2FB49DFFC20E}"/>
                </a:ext>
              </a:extLst>
            </p:cNvPr>
            <p:cNvSpPr txBox="1"/>
            <p:nvPr/>
          </p:nvSpPr>
          <p:spPr>
            <a:xfrm>
              <a:off x="7283642" y="2699510"/>
              <a:ext cx="1469285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defRPr/>
              </a:pPr>
              <a:r>
                <a:rPr lang="en-US" sz="1100" b="1" dirty="0">
                  <a:solidFill>
                    <a:srgbClr val="76B5C3">
                      <a:lumMod val="50000"/>
                    </a:srgbClr>
                  </a:solidFill>
                </a:rPr>
                <a:t>8 </a:t>
              </a:r>
              <a:r>
                <a:rPr lang="en-US" sz="1100" b="1" dirty="0" err="1">
                  <a:solidFill>
                    <a:srgbClr val="76B5C3">
                      <a:lumMod val="50000"/>
                    </a:srgbClr>
                  </a:solidFill>
                </a:rPr>
                <a:t>hrs</a:t>
              </a:r>
              <a:r>
                <a:rPr lang="en-US" sz="1100" b="1" dirty="0">
                  <a:solidFill>
                    <a:srgbClr val="76B5C3">
                      <a:lumMod val="50000"/>
                    </a:srgbClr>
                  </a:solidFill>
                </a:rPr>
                <a:t> </a:t>
              </a:r>
              <a:br>
                <a:rPr lang="en-US" sz="1100" b="1" dirty="0">
                  <a:solidFill>
                    <a:srgbClr val="76B5C3">
                      <a:lumMod val="50000"/>
                    </a:srgbClr>
                  </a:solidFill>
                </a:rPr>
              </a:br>
              <a:r>
                <a:rPr lang="en-US" sz="1100" b="1" dirty="0">
                  <a:solidFill>
                    <a:srgbClr val="76B5C3">
                      <a:lumMod val="50000"/>
                    </a:srgbClr>
                  </a:solidFill>
                </a:rPr>
                <a:t>(full day)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B190678-44A3-7749-B86F-57C38E79A946}"/>
                </a:ext>
              </a:extLst>
            </p:cNvPr>
            <p:cNvCxnSpPr/>
            <p:nvPr/>
          </p:nvCxnSpPr>
          <p:spPr>
            <a:xfrm>
              <a:off x="7519028" y="2685208"/>
              <a:ext cx="1008000" cy="0"/>
            </a:xfrm>
            <a:prstGeom prst="line">
              <a:avLst/>
            </a:prstGeom>
            <a:ln w="254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9314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FC2CD9A-5124-F749-B2A6-371B41D87C51}"/>
              </a:ext>
            </a:extLst>
          </p:cNvPr>
          <p:cNvSpPr/>
          <p:nvPr/>
        </p:nvSpPr>
        <p:spPr>
          <a:xfrm>
            <a:off x="5260695" y="719090"/>
            <a:ext cx="3883306" cy="44244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2DF2D38-2144-364D-A6B8-C803CF8642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6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9964"/>
          <a:stretch/>
        </p:blipFill>
        <p:spPr>
          <a:xfrm rot="10800000">
            <a:off x="4944862" y="4181383"/>
            <a:ext cx="2463872" cy="94542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51EB848-B547-0245-856D-36EB1E3D63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914378">
              <a:defRPr/>
            </a:pPr>
            <a:r>
              <a:rPr lang="en-US" kern="1200" dirty="0">
                <a:solidFill>
                  <a:srgbClr val="333333">
                    <a:lumMod val="60000"/>
                    <a:lumOff val="40000"/>
                  </a:srgbClr>
                </a:solidFill>
                <a:ea typeface="+mn-ea"/>
                <a:cs typeface="+mn-cs"/>
              </a:rPr>
              <a:t>© Scaled Agile, Inc.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77EE24-BEA4-F149-912C-BF5AC7CF7C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914378">
              <a:defRPr/>
            </a:pPr>
            <a:r>
              <a:rPr lang="en-US" kern="1200">
                <a:solidFill>
                  <a:srgbClr val="333333">
                    <a:lumMod val="60000"/>
                    <a:lumOff val="40000"/>
                  </a:srgbClr>
                </a:solidFill>
                <a:ea typeface="+mn-ea"/>
                <a:cs typeface="+mn-cs"/>
              </a:rPr>
              <a:t>- </a:t>
            </a:r>
            <a:fld id="{C21C29FA-D81F-9D40-A402-D660C1847F79}" type="slidenum">
              <a:rPr lang="en-US" kern="1200">
                <a:solidFill>
                  <a:srgbClr val="333333">
                    <a:lumMod val="60000"/>
                    <a:lumOff val="40000"/>
                  </a:srgbClr>
                </a:solidFill>
                <a:ea typeface="+mn-ea"/>
                <a:cs typeface="+mn-cs"/>
              </a:rPr>
              <a:pPr defTabSz="914378">
                <a:defRPr/>
              </a:pPr>
              <a:t>19</a:t>
            </a:fld>
            <a:r>
              <a:rPr lang="en-US" kern="1200">
                <a:solidFill>
                  <a:srgbClr val="333333">
                    <a:lumMod val="60000"/>
                    <a:lumOff val="40000"/>
                  </a:srgbClr>
                </a:solidFill>
                <a:ea typeface="+mn-ea"/>
                <a:cs typeface="+mn-cs"/>
              </a:rPr>
              <a:t> -</a:t>
            </a:r>
            <a:endParaRPr lang="en-US" kern="1200" dirty="0">
              <a:solidFill>
                <a:srgbClr val="333333">
                  <a:lumMod val="60000"/>
                  <a:lumOff val="40000"/>
                </a:srgbClr>
              </a:solidFill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D15A3B-E34A-3A47-9570-D36D9BDA69A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2901" y="122239"/>
            <a:ext cx="6996113" cy="467051"/>
          </a:xfrm>
        </p:spPr>
        <p:txBody>
          <a:bodyPr/>
          <a:lstStyle/>
          <a:p>
            <a:r>
              <a:rPr lang="en-US" dirty="0"/>
              <a:t>#7 Optimize Time ‘In the Zone’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82BFFB9-C9A0-854A-B81E-4124D09D3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6672" y="987916"/>
            <a:ext cx="76984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8">
              <a:defRPr/>
            </a:pPr>
            <a:endParaRPr lang="en-US">
              <a:solidFill>
                <a:srgbClr val="053946"/>
              </a:solidFill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9FA41C02-E570-C94B-AC3D-6B81897CEBB2}"/>
              </a:ext>
            </a:extLst>
          </p:cNvPr>
          <p:cNvSpPr txBox="1"/>
          <p:nvPr/>
        </p:nvSpPr>
        <p:spPr>
          <a:xfrm>
            <a:off x="355569" y="1081237"/>
            <a:ext cx="36643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spcBef>
                <a:spcPts val="90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rgbClr val="053946"/>
                </a:solidFill>
              </a:rPr>
              <a:t>People in the zone demonstrate higher creativity, productivity, happiness, and fulfillment.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7E8EB0-EC2B-C247-A903-AAF4D1933F94}"/>
              </a:ext>
            </a:extLst>
          </p:cNvPr>
          <p:cNvSpPr txBox="1"/>
          <p:nvPr/>
        </p:nvSpPr>
        <p:spPr>
          <a:xfrm>
            <a:off x="355569" y="2879684"/>
            <a:ext cx="26202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3" indent="-285743" defTabSz="914378">
              <a:spcBef>
                <a:spcPts val="900"/>
              </a:spcBef>
              <a:spcAft>
                <a:spcPts val="600"/>
              </a:spcAft>
              <a:buClr>
                <a:schemeClr val="accent3"/>
              </a:buClr>
              <a:buFont typeface="System Font Regular"/>
              <a:buChar char="→"/>
              <a:defRPr/>
            </a:pPr>
            <a:r>
              <a:rPr lang="en-US" sz="1600" b="1" dirty="0"/>
              <a:t>What can you do to better optimize time in the zone for knowledge workers?</a:t>
            </a:r>
            <a:br>
              <a:rPr lang="en-US" sz="1600" dirty="0">
                <a:solidFill>
                  <a:srgbClr val="053946"/>
                </a:solidFill>
              </a:rPr>
            </a:br>
            <a:endParaRPr lang="en-US" sz="1600" b="1" strike="sngStrike" dirty="0">
              <a:solidFill>
                <a:srgbClr val="0A83A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165EF8-3E81-AC41-A90F-E252B7B55A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4838" y="1750630"/>
            <a:ext cx="2393053" cy="34121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7FF227-6E05-C8D3-1B9E-8CEE458B0000}"/>
              </a:ext>
            </a:extLst>
          </p:cNvPr>
          <p:cNvSpPr txBox="1"/>
          <p:nvPr/>
        </p:nvSpPr>
        <p:spPr>
          <a:xfrm>
            <a:off x="6115051" y="3456712"/>
            <a:ext cx="27468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8">
              <a:defRPr/>
            </a:pPr>
            <a:r>
              <a:rPr lang="en-US" sz="1600" dirty="0">
                <a:solidFill>
                  <a:srgbClr val="F8F2E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—</a:t>
            </a:r>
            <a:r>
              <a:rPr lang="en-US" sz="1600" b="1" dirty="0">
                <a:solidFill>
                  <a:srgbClr val="F8F2E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Mihaly Csikszentmihalyi</a:t>
            </a:r>
          </a:p>
          <a:p>
            <a:pPr defTabSz="914378">
              <a:defRPr/>
            </a:pPr>
            <a:r>
              <a:rPr lang="en-US" sz="1200" dirty="0">
                <a:solidFill>
                  <a:srgbClr val="F8F2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Flow, The Psychology of Optimal Experience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A92211-B3EC-F140-8273-E9AD1846426C}"/>
              </a:ext>
            </a:extLst>
          </p:cNvPr>
          <p:cNvSpPr txBox="1"/>
          <p:nvPr/>
        </p:nvSpPr>
        <p:spPr>
          <a:xfrm>
            <a:off x="5793725" y="1175831"/>
            <a:ext cx="2949481" cy="21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ts val="3920"/>
              </a:lnSpc>
              <a:defRPr sz="28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defTabSz="914378">
              <a:lnSpc>
                <a:spcPts val="3220"/>
              </a:lnSpc>
              <a:defRPr/>
            </a:pPr>
            <a:r>
              <a:rPr lang="en-US" sz="2000" dirty="0">
                <a:solidFill>
                  <a:srgbClr val="F8F2E6"/>
                </a:solidFill>
              </a:rPr>
              <a:t>“Being ‘in the zone’ is an engaged mental state of extreme focus. The work feels effortless and time passes quickly.”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750A61-D4DD-2D48-96B6-29AA48DE6E33}"/>
              </a:ext>
            </a:extLst>
          </p:cNvPr>
          <p:cNvSpPr txBox="1"/>
          <p:nvPr/>
        </p:nvSpPr>
        <p:spPr>
          <a:xfrm>
            <a:off x="355569" y="2325201"/>
            <a:ext cx="24405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spcBef>
                <a:spcPts val="900"/>
              </a:spcBef>
              <a:spcAft>
                <a:spcPts val="600"/>
              </a:spcAft>
              <a:defRPr/>
            </a:pPr>
            <a:r>
              <a:rPr lang="en-US" sz="1600" b="1" dirty="0">
                <a:solidFill>
                  <a:srgbClr val="053946"/>
                </a:solidFill>
              </a:rPr>
              <a:t>Think about:</a:t>
            </a:r>
          </a:p>
        </p:txBody>
      </p:sp>
    </p:spTree>
    <p:extLst>
      <p:ext uri="{BB962C8B-B14F-4D97-AF65-F5344CB8AC3E}">
        <p14:creationId xmlns:p14="http://schemas.microsoft.com/office/powerpoint/2010/main" val="117738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uiExpand="1" build="p"/>
      <p:bldP spid="9" grpId="0"/>
      <p:bldP spid="12" grpId="0"/>
      <p:bldP spid="13" grpId="0" uiExpand="1" build="p"/>
      <p:bldP spid="16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F99D9CF-08CA-3EBD-4D30-D4599FD8782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331D366-356A-F142-7C4A-4F7EB14B4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516" y="1003814"/>
            <a:ext cx="5677109" cy="852221"/>
          </a:xfrm>
        </p:spPr>
        <p:txBody>
          <a:bodyPr wrap="square">
            <a:spAutoFit/>
          </a:bodyPr>
          <a:lstStyle/>
          <a:p>
            <a:pPr>
              <a:lnSpc>
                <a:spcPts val="3140"/>
              </a:lnSpc>
            </a:pPr>
            <a:r>
              <a:rPr lang="en-US" sz="22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Agile is such a critical, desirable, elusive, and yet intangible state.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C4BE67-739E-E359-DB70-99011BB141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Scaled Agile, Inc.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BC47DF-7700-1D3C-B3FE-34A1DD2F42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- </a:t>
            </a:r>
            <a:fld id="{C21C29FA-D81F-9D40-A402-D660C1847F79}" type="slidenum">
              <a:rPr lang="en-US" smtClean="0"/>
              <a:pPr/>
              <a:t>2</a:t>
            </a:fld>
            <a:r>
              <a:rPr lang="en-US"/>
              <a:t> -</a:t>
            </a:r>
            <a:endParaRPr lang="en-US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1ED8210E-43ED-D2FB-6A31-D87EDBB2CD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10800000">
            <a:off x="6659076" y="0"/>
            <a:ext cx="2484924" cy="5143500"/>
          </a:xfrm>
          <a:prstGeom prst="rect">
            <a:avLst/>
          </a:prstGeom>
        </p:spPr>
      </p:pic>
      <p:sp>
        <p:nvSpPr>
          <p:cNvPr id="10" name="Title 5">
            <a:extLst>
              <a:ext uri="{FF2B5EF4-FFF2-40B4-BE49-F238E27FC236}">
                <a16:creationId xmlns:a16="http://schemas.microsoft.com/office/drawing/2014/main" id="{720284B6-B0D9-007A-B595-042042449515}"/>
              </a:ext>
            </a:extLst>
          </p:cNvPr>
          <p:cNvSpPr txBox="1">
            <a:spLocks/>
          </p:cNvSpPr>
          <p:nvPr/>
        </p:nvSpPr>
        <p:spPr>
          <a:xfrm>
            <a:off x="550516" y="2281165"/>
            <a:ext cx="5677109" cy="164731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 cap="none" spc="0" baseline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lnSpc>
                <a:spcPts val="3140"/>
              </a:lnSpc>
            </a:pPr>
            <a:r>
              <a:rPr lang="en-US" sz="22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Perhaps it’s more productive to focus on delivering a continuous flow of value than debate the question of whether “I, and my team, are Agile or not?”</a:t>
            </a:r>
          </a:p>
        </p:txBody>
      </p:sp>
    </p:spTree>
    <p:extLst>
      <p:ext uri="{BB962C8B-B14F-4D97-AF65-F5344CB8AC3E}">
        <p14:creationId xmlns:p14="http://schemas.microsoft.com/office/powerpoint/2010/main" val="230788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0217159-14DA-974F-833C-418F71EE3E2F}"/>
              </a:ext>
            </a:extLst>
          </p:cNvPr>
          <p:cNvSpPr/>
          <p:nvPr/>
        </p:nvSpPr>
        <p:spPr>
          <a:xfrm>
            <a:off x="3649363" y="0"/>
            <a:ext cx="5494639" cy="51435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908923C2-A767-674A-99F0-2F998DA68B5C}"/>
              </a:ext>
            </a:extLst>
          </p:cNvPr>
          <p:cNvSpPr txBox="1">
            <a:spLocks/>
          </p:cNvSpPr>
          <p:nvPr/>
        </p:nvSpPr>
        <p:spPr bwMode="auto">
          <a:xfrm>
            <a:off x="3649362" y="1001196"/>
            <a:ext cx="5494639" cy="56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R="0" lvl="0" indent="0" algn="ctr" fontAlgn="base">
              <a:lnSpc>
                <a:spcPts val="4340"/>
              </a:lnSpc>
              <a:spcBef>
                <a:spcPts val="1200"/>
              </a:spcBef>
              <a:spcAft>
                <a:spcPts val="2300"/>
              </a:spcAft>
              <a:buClr>
                <a:srgbClr val="FFC000"/>
              </a:buClr>
              <a:buSzPct val="100000"/>
              <a:buFont typeface="Wingdings" pitchFamily="2" charset="2"/>
              <a:buNone/>
              <a:tabLst/>
              <a:defRPr kumimoji="0" sz="5200" b="1" u="none" strike="noStrike" kern="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marL="561975" indent="-209550" fontAlgn="base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ABABAB"/>
              </a:buClr>
              <a:buSzPct val="117000"/>
              <a:buFont typeface="Lucida Grande" charset="0"/>
              <a:buChar char="-"/>
              <a:defRPr>
                <a:ea typeface="ＭＳ Ｐゴシック" charset="0"/>
              </a:defRPr>
            </a:lvl2pPr>
            <a:lvl3pPr marL="771525" marR="0" indent="-171450" fontAlgn="base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ABABAB"/>
              </a:buClr>
              <a:buSzPct val="110000"/>
              <a:buFont typeface="Lucida Grande" charset="0"/>
              <a:buChar char="-"/>
              <a:tabLst/>
              <a:defRPr>
                <a:ea typeface="ＭＳ Ｐゴシック" charset="0"/>
              </a:defRPr>
            </a:lvl3pPr>
            <a:lvl4pPr marL="1071563" indent="-214313" fontAlgn="base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rgbClr val="808080"/>
              </a:buClr>
              <a:buSzPct val="110000"/>
              <a:buFont typeface="Arial" panose="020B0604020202020204" pitchFamily="34" charset="0"/>
              <a:buChar char="•"/>
              <a:defRPr sz="1700">
                <a:ea typeface="ＭＳ Ｐゴシック" charset="0"/>
              </a:defRPr>
            </a:lvl4pPr>
            <a:lvl5pPr marL="1246188" indent="-169863" fontAlgn="base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rgbClr val="808080"/>
              </a:buClr>
              <a:buSzPct val="110000"/>
              <a:buFont typeface="Arial Black" charset="0"/>
              <a:buChar char="–"/>
              <a:defRPr sz="1600">
                <a:ea typeface="ＭＳ Ｐゴシック" charset="0"/>
              </a:defRPr>
            </a:lvl5pPr>
            <a:lvl6pPr marL="1541860" indent="-236935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/>
            </a:lvl6pPr>
            <a:lvl7pPr marL="1884760" indent="-236935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/>
            </a:lvl7pPr>
            <a:lvl8pPr marL="2227660" indent="-236935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/>
            </a:lvl8pPr>
            <a:lvl9pPr marL="2570560" indent="-236935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/>
            </a:lvl9pPr>
          </a:lstStyle>
          <a:p>
            <a:r>
              <a:rPr lang="en-US" dirty="0"/>
              <a:t>#8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752833D-CDFE-8145-AD58-34F6DC98DA32}"/>
              </a:ext>
            </a:extLst>
          </p:cNvPr>
          <p:cNvSpPr txBox="1">
            <a:spLocks/>
          </p:cNvSpPr>
          <p:nvPr/>
        </p:nvSpPr>
        <p:spPr bwMode="auto">
          <a:xfrm>
            <a:off x="3907838" y="1857931"/>
            <a:ext cx="4977684" cy="1654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219075" indent="-219075" algn="l" rtl="0" fontAlgn="base">
              <a:lnSpc>
                <a:spcPct val="110000"/>
              </a:lnSpc>
              <a:spcBef>
                <a:spcPts val="1200"/>
              </a:spcBef>
              <a:spcAft>
                <a:spcPts val="500"/>
              </a:spcAft>
              <a:buClr>
                <a:srgbClr val="A6A6A6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561975" indent="-209550" algn="l" rtl="0" fontAlgn="base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ABABAB"/>
              </a:buClr>
              <a:buSzPct val="117000"/>
              <a:buFont typeface="Lucida Grande" charset="0"/>
              <a:buChar char="-"/>
              <a:defRPr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771525" marR="0" indent="-171450" algn="l" defTabSz="914400" rtl="0" eaLnBrk="1" fontAlgn="base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ABABAB"/>
              </a:buClr>
              <a:buSzPct val="110000"/>
              <a:buFont typeface="Lucida Grande" charset="0"/>
              <a:buChar char="-"/>
              <a:tabLst/>
              <a:defRPr lang="en-US" altLang="en-US" dirty="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071563" indent="-214313" algn="l" rtl="0" fontAlgn="base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rgbClr val="808080"/>
              </a:buClr>
              <a:buSzPct val="11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246188" indent="-169863" algn="l" rtl="0" fontAlgn="base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rgbClr val="808080"/>
              </a:buClr>
              <a:buSzPct val="110000"/>
              <a:buFont typeface="Arial Black" charset="0"/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541860" indent="-2369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1884760" indent="-2369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227660" indent="-2369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570560" indent="-2369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 defTabSz="914378">
              <a:lnSpc>
                <a:spcPts val="4340"/>
              </a:lnSpc>
              <a:spcAft>
                <a:spcPts val="2300"/>
              </a:spcAft>
              <a:buClr>
                <a:srgbClr val="FFC000"/>
              </a:buClr>
              <a:buNone/>
              <a:defRPr/>
            </a:pPr>
            <a:r>
              <a:rPr lang="en-US" sz="4200" b="1" dirty="0">
                <a:solidFill>
                  <a:srgbClr val="F8F2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Remediate Legacy Policies and Practices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839651-F0C8-2F58-98D4-A41F336B57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363" t="6711" r="-1"/>
          <a:stretch/>
        </p:blipFill>
        <p:spPr>
          <a:xfrm>
            <a:off x="-77102" y="-1"/>
            <a:ext cx="3726460" cy="514440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E79439A-9BEB-6D42-B236-7C079EEAE35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77101" y="3486525"/>
            <a:ext cx="9221101" cy="195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61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51EB848-B547-0245-856D-36EB1E3D63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914378">
              <a:defRPr/>
            </a:pPr>
            <a:r>
              <a:rPr lang="en-US" kern="1200" dirty="0">
                <a:solidFill>
                  <a:srgbClr val="333333">
                    <a:lumMod val="60000"/>
                    <a:lumOff val="40000"/>
                  </a:srgbClr>
                </a:solidFill>
                <a:ea typeface="+mn-ea"/>
                <a:cs typeface="+mn-cs"/>
              </a:rPr>
              <a:t>© Scaled Agile, Inc.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77EE24-BEA4-F149-912C-BF5AC7CF7C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914378">
              <a:defRPr/>
            </a:pPr>
            <a:r>
              <a:rPr lang="en-US" kern="1200">
                <a:solidFill>
                  <a:srgbClr val="333333">
                    <a:lumMod val="60000"/>
                    <a:lumOff val="40000"/>
                  </a:srgbClr>
                </a:solidFill>
                <a:ea typeface="+mn-ea"/>
                <a:cs typeface="+mn-cs"/>
              </a:rPr>
              <a:t>- </a:t>
            </a:r>
            <a:fld id="{C21C29FA-D81F-9D40-A402-D660C1847F79}" type="slidenum">
              <a:rPr lang="en-US" kern="1200">
                <a:solidFill>
                  <a:srgbClr val="333333">
                    <a:lumMod val="60000"/>
                    <a:lumOff val="40000"/>
                  </a:srgbClr>
                </a:solidFill>
                <a:ea typeface="+mn-ea"/>
                <a:cs typeface="+mn-cs"/>
              </a:rPr>
              <a:pPr defTabSz="914378">
                <a:defRPr/>
              </a:pPr>
              <a:t>21</a:t>
            </a:fld>
            <a:r>
              <a:rPr lang="en-US" kern="1200">
                <a:solidFill>
                  <a:srgbClr val="333333">
                    <a:lumMod val="60000"/>
                    <a:lumOff val="40000"/>
                  </a:srgbClr>
                </a:solidFill>
                <a:ea typeface="+mn-ea"/>
                <a:cs typeface="+mn-cs"/>
              </a:rPr>
              <a:t> -</a:t>
            </a:r>
            <a:endParaRPr lang="en-US" kern="1200" dirty="0">
              <a:solidFill>
                <a:srgbClr val="333333">
                  <a:lumMod val="60000"/>
                  <a:lumOff val="40000"/>
                </a:srgbClr>
              </a:solidFill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E8C736-CC96-474D-BE8D-7F054A8CE4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2901" y="122239"/>
            <a:ext cx="6996113" cy="467051"/>
          </a:xfrm>
        </p:spPr>
        <p:txBody>
          <a:bodyPr/>
          <a:lstStyle/>
          <a:p>
            <a:r>
              <a:rPr lang="en-US" dirty="0"/>
              <a:t>#8 Remediate Legacy Policies and Practices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9FA41C02-E570-C94B-AC3D-6B81897CEBB2}"/>
              </a:ext>
            </a:extLst>
          </p:cNvPr>
          <p:cNvSpPr txBox="1"/>
          <p:nvPr/>
        </p:nvSpPr>
        <p:spPr>
          <a:xfrm>
            <a:off x="371047" y="1244326"/>
            <a:ext cx="3878850" cy="95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lnSpc>
                <a:spcPts val="2320"/>
              </a:lnSpc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rgbClr val="053946"/>
                </a:solidFill>
              </a:rPr>
              <a:t>Enterprises are often replete with legacy policies and practices that inhibit flow. </a:t>
            </a:r>
            <a:endParaRPr lang="en-US" sz="1600" b="1" dirty="0">
              <a:solidFill>
                <a:srgbClr val="0A83A0"/>
              </a:solidFill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49CB83FC-F3F5-2644-9C0B-F038B2C7436A}"/>
              </a:ext>
            </a:extLst>
          </p:cNvPr>
          <p:cNvSpPr txBox="1"/>
          <p:nvPr/>
        </p:nvSpPr>
        <p:spPr>
          <a:xfrm>
            <a:off x="4894106" y="4593527"/>
            <a:ext cx="38454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defRPr/>
            </a:pPr>
            <a:r>
              <a:rPr lang="en-US" sz="1400" b="1" dirty="0">
                <a:solidFill>
                  <a:srgbClr val="053946"/>
                </a:solidFill>
              </a:rPr>
              <a:t>The maze of legacy policies and practices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C75F96-21DA-3747-81F7-F18414FBA2C2}"/>
              </a:ext>
            </a:extLst>
          </p:cNvPr>
          <p:cNvSpPr txBox="1"/>
          <p:nvPr/>
        </p:nvSpPr>
        <p:spPr>
          <a:xfrm>
            <a:off x="371047" y="2635794"/>
            <a:ext cx="3878850" cy="2117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lnSpc>
                <a:spcPts val="2320"/>
              </a:lnSpc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b="1" dirty="0">
                <a:solidFill>
                  <a:srgbClr val="053946"/>
                </a:solidFill>
              </a:rPr>
              <a:t>Look at the maze on the right</a:t>
            </a:r>
            <a:r>
              <a:rPr lang="en-US" dirty="0">
                <a:solidFill>
                  <a:srgbClr val="053946"/>
                </a:solidFill>
              </a:rPr>
              <a:t>.</a:t>
            </a:r>
          </a:p>
          <a:p>
            <a:pPr marL="285743" indent="-285743" defTabSz="914378">
              <a:lnSpc>
                <a:spcPts val="2320"/>
              </a:lnSpc>
              <a:spcBef>
                <a:spcPts val="900"/>
              </a:spcBef>
              <a:spcAft>
                <a:spcPts val="600"/>
              </a:spcAft>
              <a:buClr>
                <a:schemeClr val="accent3"/>
              </a:buClr>
              <a:buFont typeface="System Font Regular"/>
              <a:buChar char="→"/>
              <a:defRPr/>
            </a:pPr>
            <a:r>
              <a:rPr lang="en-US" b="1" dirty="0"/>
              <a:t>Do you recognize any?</a:t>
            </a:r>
          </a:p>
          <a:p>
            <a:pPr marL="285743" indent="-285743" defTabSz="914378">
              <a:lnSpc>
                <a:spcPts val="2320"/>
              </a:lnSpc>
              <a:spcBef>
                <a:spcPts val="900"/>
              </a:spcBef>
              <a:spcAft>
                <a:spcPts val="600"/>
              </a:spcAft>
              <a:buClr>
                <a:schemeClr val="accent3"/>
              </a:buClr>
              <a:buFont typeface="System Font Regular"/>
              <a:buChar char="→"/>
              <a:defRPr/>
            </a:pPr>
            <a:r>
              <a:rPr lang="en-US" b="1" dirty="0"/>
              <a:t>Do you have others?</a:t>
            </a:r>
          </a:p>
          <a:p>
            <a:pPr marL="285743" indent="-285743" defTabSz="914378">
              <a:lnSpc>
                <a:spcPts val="2320"/>
              </a:lnSpc>
              <a:spcBef>
                <a:spcPts val="900"/>
              </a:spcBef>
              <a:spcAft>
                <a:spcPts val="600"/>
              </a:spcAft>
              <a:buClr>
                <a:schemeClr val="accent3"/>
              </a:buClr>
              <a:buFont typeface="System Font Regular"/>
              <a:buChar char="→"/>
              <a:defRPr/>
            </a:pPr>
            <a:r>
              <a:rPr lang="en-US" b="1" dirty="0"/>
              <a:t>What can you do to remediate?</a:t>
            </a:r>
            <a:br>
              <a:rPr lang="en-US" sz="1600" b="1" dirty="0">
                <a:solidFill>
                  <a:srgbClr val="0A83A0"/>
                </a:solidFill>
              </a:rPr>
            </a:br>
            <a:endParaRPr lang="en-US" sz="1600" b="1" dirty="0">
              <a:solidFill>
                <a:srgbClr val="0A83A0"/>
              </a:solidFill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B8BD5AC-ADC2-E777-D0BB-0AF371169D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410" y="780720"/>
            <a:ext cx="4978677" cy="395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1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uiExpand="1" build="p"/>
      <p:bldP spid="9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220D61-F1D6-B961-0998-6394BD75C841}"/>
              </a:ext>
            </a:extLst>
          </p:cNvPr>
          <p:cNvSpPr/>
          <p:nvPr/>
        </p:nvSpPr>
        <p:spPr>
          <a:xfrm>
            <a:off x="0" y="0"/>
            <a:ext cx="9158990" cy="51435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Slide Number Placeholder 27">
            <a:extLst>
              <a:ext uri="{FF2B5EF4-FFF2-40B4-BE49-F238E27FC236}">
                <a16:creationId xmlns:a16="http://schemas.microsoft.com/office/drawing/2014/main" id="{5D34AE2A-7A60-D109-E881-EE98ED46FD9A}"/>
              </a:ext>
            </a:extLst>
          </p:cNvPr>
          <p:cNvSpPr txBox="1">
            <a:spLocks/>
          </p:cNvSpPr>
          <p:nvPr/>
        </p:nvSpPr>
        <p:spPr>
          <a:xfrm>
            <a:off x="8369050" y="4756450"/>
            <a:ext cx="432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00" b="0" i="0" u="none" strike="noStrike" kern="1200" cap="none">
                <a:solidFill>
                  <a:schemeClr val="bg1">
                    <a:alpha val="50402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00" b="0" i="0" u="none" strike="noStrike" kern="1200" cap="non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00" b="0" i="0" u="none" strike="noStrike" kern="1200" cap="non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00" b="0" i="0" u="none" strike="noStrike" kern="1200" cap="non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00" b="0" i="0" u="none" strike="noStrike" kern="1200" cap="non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00" b="0" i="0" u="none" strike="noStrike" kern="1200" cap="non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00" b="0" i="0" u="none" strike="noStrike" kern="1200" cap="non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00" b="0" i="0" u="none" strike="noStrike" kern="1200" cap="non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00" b="0" i="0" u="none" strike="noStrike" kern="1200" cap="non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dirty="0">
                <a:solidFill>
                  <a:schemeClr val="bg1">
                    <a:lumMod val="65000"/>
                  </a:schemeClr>
                </a:solidFill>
              </a:rPr>
              <a:t>- </a:t>
            </a:r>
            <a:fld id="{00000000-1234-1234-1234-123412341234}" type="slidenum">
              <a:rPr lang="en">
                <a:solidFill>
                  <a:schemeClr val="bg1">
                    <a:lumMod val="65000"/>
                  </a:schemeClr>
                </a:solidFill>
              </a:rPr>
              <a:pPr/>
              <a:t>22</a:t>
            </a:fld>
            <a:r>
              <a:rPr lang="en" dirty="0">
                <a:solidFill>
                  <a:schemeClr val="bg1">
                    <a:lumMod val="65000"/>
                  </a:schemeClr>
                </a:solidFill>
              </a:rPr>
              <a:t> -</a:t>
            </a:r>
            <a:endParaRPr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Footer Placeholder 7">
            <a:extLst>
              <a:ext uri="{FF2B5EF4-FFF2-40B4-BE49-F238E27FC236}">
                <a16:creationId xmlns:a16="http://schemas.microsoft.com/office/drawing/2014/main" id="{EE56961D-E664-3E2F-8C62-F749112D7A36}"/>
              </a:ext>
            </a:extLst>
          </p:cNvPr>
          <p:cNvSpPr txBox="1">
            <a:spLocks/>
          </p:cNvSpPr>
          <p:nvPr/>
        </p:nvSpPr>
        <p:spPr>
          <a:xfrm>
            <a:off x="342900" y="4767264"/>
            <a:ext cx="57721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Scaled Agile, Inc.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4FE2EB-99C6-8BA3-E593-808251E4BE23}"/>
              </a:ext>
            </a:extLst>
          </p:cNvPr>
          <p:cNvSpPr txBox="1"/>
          <p:nvPr/>
        </p:nvSpPr>
        <p:spPr>
          <a:xfrm>
            <a:off x="707996" y="548121"/>
            <a:ext cx="4110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3"/>
                </a:solidFill>
              </a:rPr>
              <a:t>Next steps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32C87C-77EC-838B-8F30-B79AC0E5FC82}"/>
              </a:ext>
            </a:extLst>
          </p:cNvPr>
          <p:cNvSpPr txBox="1"/>
          <p:nvPr/>
        </p:nvSpPr>
        <p:spPr>
          <a:xfrm>
            <a:off x="706171" y="1348966"/>
            <a:ext cx="57721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7190" indent="-377190">
              <a:spcBef>
                <a:spcPts val="600"/>
              </a:spcBef>
              <a:spcAft>
                <a:spcPts val="1200"/>
              </a:spcAft>
              <a:buClr>
                <a:schemeClr val="accent3"/>
              </a:buClr>
              <a:buFont typeface="System Font Regular"/>
              <a:buChar char="→"/>
            </a:pPr>
            <a:r>
              <a:rPr lang="en-US" sz="2200" dirty="0"/>
              <a:t>Read the new Flow article series at </a:t>
            </a:r>
            <a:r>
              <a:rPr lang="en-US" sz="2200" b="1" dirty="0"/>
              <a:t>scaledagileframework.com</a:t>
            </a:r>
          </a:p>
          <a:p>
            <a:pPr marL="377190" indent="-377190">
              <a:spcBef>
                <a:spcPts val="600"/>
              </a:spcBef>
              <a:spcAft>
                <a:spcPts val="1200"/>
              </a:spcAft>
              <a:buClr>
                <a:schemeClr val="accent3"/>
              </a:buClr>
              <a:buFont typeface="System Font Regular"/>
              <a:buChar char="→"/>
            </a:pPr>
            <a:r>
              <a:rPr lang="en-US" sz="2200" dirty="0"/>
              <a:t>Tune your team for flow </a:t>
            </a:r>
          </a:p>
          <a:p>
            <a:pPr marL="377190" indent="-377190">
              <a:spcBef>
                <a:spcPts val="600"/>
              </a:spcBef>
              <a:spcAft>
                <a:spcPts val="1200"/>
              </a:spcAft>
              <a:buClr>
                <a:schemeClr val="accent3"/>
              </a:buClr>
              <a:buFont typeface="System Font Regular"/>
              <a:buChar char="→"/>
            </a:pPr>
            <a:r>
              <a:rPr lang="en-US" sz="2200" dirty="0"/>
              <a:t>Apply the accelerators</a:t>
            </a:r>
          </a:p>
          <a:p>
            <a:pPr marL="377190" indent="-377190">
              <a:spcBef>
                <a:spcPts val="600"/>
              </a:spcBef>
              <a:spcAft>
                <a:spcPts val="1200"/>
              </a:spcAft>
              <a:buClr>
                <a:schemeClr val="accent3"/>
              </a:buClr>
              <a:buFont typeface="System Font Regular"/>
              <a:buChar char="→"/>
            </a:pPr>
            <a:r>
              <a:rPr lang="en-US" sz="2200" dirty="0"/>
              <a:t>Deliver value continuously</a:t>
            </a:r>
          </a:p>
          <a:p>
            <a:pPr marL="377190" indent="-377190">
              <a:spcBef>
                <a:spcPts val="600"/>
              </a:spcBef>
              <a:spcAft>
                <a:spcPts val="1200"/>
              </a:spcAft>
              <a:buClr>
                <a:schemeClr val="accent3"/>
              </a:buClr>
              <a:buFont typeface="System Font Regular"/>
              <a:buChar char="→"/>
            </a:pPr>
            <a:r>
              <a:rPr lang="en-US" sz="2200" dirty="0"/>
              <a:t>Have fun!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57DB885-5864-76A2-D389-7C2E100918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858" y="1091501"/>
            <a:ext cx="2217681" cy="2217681"/>
          </a:xfrm>
          <a:prstGeom prst="rect">
            <a:avLst/>
          </a:prstGeom>
        </p:spPr>
      </p:pic>
      <p:pic>
        <p:nvPicPr>
          <p:cNvPr id="16" name="Picture 11">
            <a:extLst>
              <a:ext uri="{FF2B5EF4-FFF2-40B4-BE49-F238E27FC236}">
                <a16:creationId xmlns:a16="http://schemas.microsoft.com/office/drawing/2014/main" id="{B25E92A9-C39E-7B8C-4AA8-622EDA64FC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1" t="15955" r="28344" b="-15955"/>
          <a:stretch/>
        </p:blipFill>
        <p:spPr>
          <a:xfrm flipV="1">
            <a:off x="2818154" y="3741321"/>
            <a:ext cx="6340836" cy="140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19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70F9B03-63CA-F941-AB32-5F5EBE01E5FB}"/>
              </a:ext>
            </a:extLst>
          </p:cNvPr>
          <p:cNvSpPr txBox="1">
            <a:spLocks/>
          </p:cNvSpPr>
          <p:nvPr/>
        </p:nvSpPr>
        <p:spPr bwMode="auto">
          <a:xfrm>
            <a:off x="982436" y="2311776"/>
            <a:ext cx="7259559" cy="434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19075" indent="-219075" algn="l" rtl="0" fontAlgn="base">
              <a:lnSpc>
                <a:spcPct val="110000"/>
              </a:lnSpc>
              <a:spcBef>
                <a:spcPts val="1200"/>
              </a:spcBef>
              <a:spcAft>
                <a:spcPts val="500"/>
              </a:spcAft>
              <a:buClr>
                <a:srgbClr val="A6A6A6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561975" indent="-209550" algn="l" rtl="0" fontAlgn="base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ABABAB"/>
              </a:buClr>
              <a:buSzPct val="117000"/>
              <a:buFont typeface="Lucida Grande" charset="0"/>
              <a:buChar char="-"/>
              <a:defRPr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771525" marR="0" indent="-171450" algn="l" defTabSz="914400" rtl="0" eaLnBrk="1" fontAlgn="base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ABABAB"/>
              </a:buClr>
              <a:buSzPct val="110000"/>
              <a:buFont typeface="Lucida Grande" charset="0"/>
              <a:buChar char="-"/>
              <a:tabLst/>
              <a:defRPr lang="en-US" altLang="en-US" dirty="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071563" indent="-214313" algn="l" rtl="0" fontAlgn="base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rgbClr val="808080"/>
              </a:buClr>
              <a:buSzPct val="11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246188" indent="-169863" algn="l" rtl="0" fontAlgn="base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rgbClr val="808080"/>
              </a:buClr>
              <a:buSzPct val="110000"/>
              <a:buFont typeface="Arial Black" charset="0"/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541860" indent="-2369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1884760" indent="-2369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227660" indent="-2369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570560" indent="-2369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219070" indent="-219070" defTabSz="914378">
              <a:lnSpc>
                <a:spcPts val="3040"/>
              </a:lnSpc>
              <a:spcAft>
                <a:spcPts val="2300"/>
              </a:spcAft>
              <a:buClr>
                <a:srgbClr val="FFFFFF"/>
              </a:buClr>
              <a:defRPr/>
            </a:pPr>
            <a:endParaRPr lang="en-US" sz="2200" b="1" dirty="0">
              <a:solidFill>
                <a:srgbClr val="FFFFFF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B6A040B5-7575-334B-94D5-BB5EFF42D63B}"/>
              </a:ext>
            </a:extLst>
          </p:cNvPr>
          <p:cNvSpPr txBox="1">
            <a:spLocks/>
          </p:cNvSpPr>
          <p:nvPr/>
        </p:nvSpPr>
        <p:spPr>
          <a:xfrm>
            <a:off x="495918" y="911808"/>
            <a:ext cx="5495140" cy="20320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2400" b="1" kern="1200" cap="none" spc="0" baseline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685783">
              <a:lnSpc>
                <a:spcPts val="3880"/>
              </a:lnSpc>
              <a:defRPr/>
            </a:pPr>
            <a:r>
              <a:rPr lang="en-US" sz="2200" b="0" dirty="0">
                <a:solidFill>
                  <a:srgbClr val="F8F2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“To enable fast and predictable lead times in any value stream, there is usually a relentless focus on creating a smooth and even flow of work.” </a:t>
            </a:r>
          </a:p>
        </p:txBody>
      </p:sp>
      <p:sp>
        <p:nvSpPr>
          <p:cNvPr id="11" name="Subtitle 7">
            <a:extLst>
              <a:ext uri="{FF2B5EF4-FFF2-40B4-BE49-F238E27FC236}">
                <a16:creationId xmlns:a16="http://schemas.microsoft.com/office/drawing/2014/main" id="{7B68FE9F-9489-F24F-A84A-452F59D28A84}"/>
              </a:ext>
            </a:extLst>
          </p:cNvPr>
          <p:cNvSpPr txBox="1">
            <a:spLocks/>
          </p:cNvSpPr>
          <p:nvPr/>
        </p:nvSpPr>
        <p:spPr>
          <a:xfrm>
            <a:off x="1273108" y="3148034"/>
            <a:ext cx="4518331" cy="434921"/>
          </a:xfrm>
          <a:prstGeom prst="rect">
            <a:avLst/>
          </a:prstGeom>
        </p:spPr>
        <p:txBody>
          <a:bodyPr/>
          <a:lstStyle>
            <a:lvl1pPr marL="292608" indent="-292608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>
                <a:schemeClr val="tx1"/>
              </a:buClr>
              <a:buFont typeface="Wingdings" pitchFamily="2" charset="2"/>
              <a:buChar char="§"/>
              <a:tabLst/>
              <a:defRPr sz="1800" b="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28625" indent="-200025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>
                <a:schemeClr val="tx1"/>
              </a:buClr>
              <a:buFont typeface="Lucida Grande"/>
              <a:buChar char="-"/>
              <a:tabLst/>
              <a:defRPr sz="14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69863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>
                <a:schemeClr val="tx1"/>
              </a:buClr>
              <a:buFont typeface="Arial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68275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>
                <a:schemeClr val="tx1"/>
              </a:buClr>
              <a:buFont typeface="Courier New"/>
              <a:buChar char="o"/>
              <a:tabLst/>
              <a:defRPr sz="12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68275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>
                <a:schemeClr val="tx1"/>
              </a:buClr>
              <a:buFont typeface="System Font Regular"/>
              <a:buChar char="⁃"/>
              <a:tabLst/>
              <a:defRPr sz="1200" kern="1200" baseline="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601" indent="-292601" algn="r" defTabSz="685783">
              <a:buClr>
                <a:srgbClr val="053946"/>
              </a:buClr>
              <a:defRPr/>
            </a:pPr>
            <a:r>
              <a:rPr lang="en-US" sz="1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—Gene Kim et al., The DevOps Handbook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750100-B515-D347-A868-650EF79D81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8"/>
          <a:stretch/>
        </p:blipFill>
        <p:spPr>
          <a:xfrm>
            <a:off x="5991059" y="1089156"/>
            <a:ext cx="3321897" cy="405434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663DFFB8-E987-6C41-AC89-E192AF8507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083999"/>
            <a:ext cx="9144000" cy="1943100"/>
          </a:xfrm>
          <a:prstGeom prst="rect">
            <a:avLst/>
          </a:prstGeom>
        </p:spPr>
      </p:pic>
      <p:sp>
        <p:nvSpPr>
          <p:cNvPr id="2" name="Slide Number Placeholder 27">
            <a:extLst>
              <a:ext uri="{FF2B5EF4-FFF2-40B4-BE49-F238E27FC236}">
                <a16:creationId xmlns:a16="http://schemas.microsoft.com/office/drawing/2014/main" id="{26824603-8847-95DE-DF82-9661AA7E02D2}"/>
              </a:ext>
            </a:extLst>
          </p:cNvPr>
          <p:cNvSpPr txBox="1">
            <a:spLocks/>
          </p:cNvSpPr>
          <p:nvPr/>
        </p:nvSpPr>
        <p:spPr>
          <a:xfrm>
            <a:off x="8369050" y="4756450"/>
            <a:ext cx="432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00" b="0" i="0" u="none" strike="noStrike" kern="1200" cap="none">
                <a:solidFill>
                  <a:schemeClr val="bg1">
                    <a:alpha val="50402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00" b="0" i="0" u="none" strike="noStrike" kern="1200" cap="non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00" b="0" i="0" u="none" strike="noStrike" kern="1200" cap="non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00" b="0" i="0" u="none" strike="noStrike" kern="1200" cap="non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00" b="0" i="0" u="none" strike="noStrike" kern="1200" cap="non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00" b="0" i="0" u="none" strike="noStrike" kern="1200" cap="non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00" b="0" i="0" u="none" strike="noStrike" kern="1200" cap="non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00" b="0" i="0" u="none" strike="noStrike" kern="1200" cap="non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00" b="0" i="0" u="none" strike="noStrike" kern="1200" cap="non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dirty="0">
                <a:solidFill>
                  <a:schemeClr val="bg1">
                    <a:lumMod val="75000"/>
                    <a:alpha val="53677"/>
                  </a:schemeClr>
                </a:solidFill>
              </a:rPr>
              <a:t>- </a:t>
            </a:r>
            <a:fld id="{00000000-1234-1234-1234-123412341234}" type="slidenum">
              <a:rPr lang="en">
                <a:solidFill>
                  <a:schemeClr val="bg1">
                    <a:lumMod val="75000"/>
                    <a:alpha val="53677"/>
                  </a:schemeClr>
                </a:solidFill>
              </a:rPr>
              <a:pPr/>
              <a:t>3</a:t>
            </a:fld>
            <a:r>
              <a:rPr lang="en" dirty="0">
                <a:solidFill>
                  <a:schemeClr val="bg1">
                    <a:lumMod val="75000"/>
                    <a:alpha val="53677"/>
                  </a:schemeClr>
                </a:solidFill>
              </a:rPr>
              <a:t> -</a:t>
            </a:r>
            <a:endParaRPr dirty="0">
              <a:solidFill>
                <a:schemeClr val="bg1">
                  <a:lumMod val="75000"/>
                  <a:alpha val="53677"/>
                </a:schemeClr>
              </a:solidFill>
            </a:endParaRPr>
          </a:p>
        </p:txBody>
      </p:sp>
      <p:sp>
        <p:nvSpPr>
          <p:cNvPr id="5" name="Slide Number Placeholder 27">
            <a:extLst>
              <a:ext uri="{FF2B5EF4-FFF2-40B4-BE49-F238E27FC236}">
                <a16:creationId xmlns:a16="http://schemas.microsoft.com/office/drawing/2014/main" id="{1E2DFE7D-9384-F0CB-F6F2-C605C4B07BDE}"/>
              </a:ext>
            </a:extLst>
          </p:cNvPr>
          <p:cNvSpPr txBox="1">
            <a:spLocks/>
          </p:cNvSpPr>
          <p:nvPr/>
        </p:nvSpPr>
        <p:spPr>
          <a:xfrm>
            <a:off x="8369050" y="4756450"/>
            <a:ext cx="432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00" b="0" i="0" u="none" strike="noStrike" kern="1200" cap="none">
                <a:solidFill>
                  <a:schemeClr val="bg1">
                    <a:alpha val="50402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00" b="0" i="0" u="none" strike="noStrike" kern="1200" cap="non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00" b="0" i="0" u="none" strike="noStrike" kern="1200" cap="non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00" b="0" i="0" u="none" strike="noStrike" kern="1200" cap="non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00" b="0" i="0" u="none" strike="noStrike" kern="1200" cap="non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00" b="0" i="0" u="none" strike="noStrike" kern="1200" cap="non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00" b="0" i="0" u="none" strike="noStrike" kern="1200" cap="non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00" b="0" i="0" u="none" strike="noStrike" kern="1200" cap="non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00" b="0" i="0" u="none" strike="noStrike" kern="1200" cap="non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dirty="0">
                <a:solidFill>
                  <a:schemeClr val="bg1">
                    <a:lumMod val="75000"/>
                  </a:schemeClr>
                </a:solidFill>
              </a:rPr>
              <a:t>- </a:t>
            </a:r>
            <a:fld id="{00000000-1234-1234-1234-123412341234}" type="slidenum">
              <a:rPr lang="en">
                <a:solidFill>
                  <a:schemeClr val="bg1">
                    <a:lumMod val="75000"/>
                  </a:schemeClr>
                </a:solidFill>
              </a:rPr>
              <a:pPr/>
              <a:t>3</a:t>
            </a:fld>
            <a:r>
              <a:rPr lang="en" dirty="0">
                <a:solidFill>
                  <a:schemeClr val="bg1">
                    <a:lumMod val="75000"/>
                  </a:schemeClr>
                </a:solidFill>
              </a:rPr>
              <a:t> -</a:t>
            </a:r>
            <a:endParaRPr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94458E18-F416-42CC-1698-D2979503C90D}"/>
              </a:ext>
            </a:extLst>
          </p:cNvPr>
          <p:cNvSpPr txBox="1">
            <a:spLocks/>
          </p:cNvSpPr>
          <p:nvPr/>
        </p:nvSpPr>
        <p:spPr>
          <a:xfrm>
            <a:off x="342900" y="4767264"/>
            <a:ext cx="1181100" cy="27463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Scaled Agile, Inc.</a:t>
            </a:r>
          </a:p>
        </p:txBody>
      </p:sp>
    </p:spTree>
    <p:extLst>
      <p:ext uri="{BB962C8B-B14F-4D97-AF65-F5344CB8AC3E}">
        <p14:creationId xmlns:p14="http://schemas.microsoft.com/office/powerpoint/2010/main" val="145766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2F76B9A-7AB9-6428-6E9D-706BEEB38AE2}"/>
              </a:ext>
            </a:extLst>
          </p:cNvPr>
          <p:cNvSpPr/>
          <p:nvPr/>
        </p:nvSpPr>
        <p:spPr>
          <a:xfrm>
            <a:off x="6450238" y="-19168"/>
            <a:ext cx="2702428" cy="51626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8" name="Title 47">
            <a:extLst>
              <a:ext uri="{FF2B5EF4-FFF2-40B4-BE49-F238E27FC236}">
                <a16:creationId xmlns:a16="http://schemas.microsoft.com/office/drawing/2014/main" id="{24330627-9B13-CBDA-5D31-860C1F948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29" y="128016"/>
            <a:ext cx="6049433" cy="714664"/>
          </a:xfrm>
        </p:spPr>
        <p:txBody>
          <a:bodyPr>
            <a:normAutofit/>
          </a:bodyPr>
          <a:lstStyle/>
          <a:p>
            <a:r>
              <a:rPr lang="en-US" dirty="0"/>
              <a:t>Eight properties of a flow-based system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3BFC5E6-5589-656F-6718-38EAAF13EF40}"/>
              </a:ext>
            </a:extLst>
          </p:cNvPr>
          <p:cNvGrpSpPr/>
          <p:nvPr/>
        </p:nvGrpSpPr>
        <p:grpSpPr>
          <a:xfrm>
            <a:off x="249767" y="1045562"/>
            <a:ext cx="5717997" cy="3441772"/>
            <a:chOff x="1796666" y="1132839"/>
            <a:chExt cx="7623996" cy="4589030"/>
          </a:xfrm>
        </p:grpSpPr>
        <p:pic>
          <p:nvPicPr>
            <p:cNvPr id="2" name="Picture 1" descr="Funnel chart&#10;&#10;Description automatically generated">
              <a:extLst>
                <a:ext uri="{FF2B5EF4-FFF2-40B4-BE49-F238E27FC236}">
                  <a16:creationId xmlns:a16="http://schemas.microsoft.com/office/drawing/2014/main" id="{B0C32B31-EE21-D408-31EB-A454C47CE2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00" r="7975" b="12740"/>
            <a:stretch/>
          </p:blipFill>
          <p:spPr>
            <a:xfrm>
              <a:off x="2060306" y="1419026"/>
              <a:ext cx="7360356" cy="4302843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935368F-5BA5-53FB-A74E-186E948E43E6}"/>
                </a:ext>
              </a:extLst>
            </p:cNvPr>
            <p:cNvGrpSpPr/>
            <p:nvPr/>
          </p:nvGrpSpPr>
          <p:grpSpPr>
            <a:xfrm>
              <a:off x="1796666" y="1132839"/>
              <a:ext cx="6541902" cy="3826845"/>
              <a:chOff x="1796666" y="1132839"/>
              <a:chExt cx="6541902" cy="382684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00FD6AEE-B538-9793-F5B7-38EA1CD6FD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96666" y="1338384"/>
                <a:ext cx="4937766" cy="508000"/>
              </a:xfrm>
              <a:prstGeom prst="rect">
                <a:avLst/>
              </a:prstGeom>
            </p:spPr>
          </p:pic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AF30BACE-F9F1-4AD9-3D6A-AB043F82507A}"/>
                  </a:ext>
                </a:extLst>
              </p:cNvPr>
              <p:cNvSpPr/>
              <p:nvPr/>
            </p:nvSpPr>
            <p:spPr>
              <a:xfrm>
                <a:off x="8052381" y="1132839"/>
                <a:ext cx="286187" cy="286187"/>
              </a:xfrm>
              <a:prstGeom prst="ellipse">
                <a:avLst/>
              </a:prstGeom>
              <a:solidFill>
                <a:srgbClr val="2C7E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defRPr/>
                </a:pPr>
                <a:r>
                  <a:rPr lang="en-US" sz="1350" dirty="0">
                    <a:solidFill>
                      <a:srgbClr val="FFFFFF"/>
                    </a:solidFill>
                    <a:latin typeface="Arial"/>
                  </a:rPr>
                  <a:t>1</a:t>
                </a:r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7D09AE05-C350-14FF-2775-E1839777B4F8}"/>
                  </a:ext>
                </a:extLst>
              </p:cNvPr>
              <p:cNvSpPr/>
              <p:nvPr/>
            </p:nvSpPr>
            <p:spPr>
              <a:xfrm>
                <a:off x="5262244" y="4498320"/>
                <a:ext cx="286187" cy="286187"/>
              </a:xfrm>
              <a:prstGeom prst="ellipse">
                <a:avLst/>
              </a:prstGeom>
              <a:solidFill>
                <a:srgbClr val="2C7E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defRPr/>
                </a:pPr>
                <a:r>
                  <a:rPr lang="en-US" sz="1350" dirty="0">
                    <a:solidFill>
                      <a:srgbClr val="FFFFFF"/>
                    </a:solidFill>
                    <a:latin typeface="Arial"/>
                  </a:rPr>
                  <a:t>2</a:t>
                </a: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1D5E40F-159D-9CF2-2956-1629A4BB364A}"/>
                  </a:ext>
                </a:extLst>
              </p:cNvPr>
              <p:cNvSpPr/>
              <p:nvPr/>
            </p:nvSpPr>
            <p:spPr>
              <a:xfrm>
                <a:off x="3107571" y="4376490"/>
                <a:ext cx="286187" cy="286187"/>
              </a:xfrm>
              <a:prstGeom prst="ellipse">
                <a:avLst/>
              </a:prstGeom>
              <a:solidFill>
                <a:srgbClr val="2C7E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defRPr/>
                </a:pPr>
                <a:r>
                  <a:rPr lang="en-US" sz="1350" dirty="0">
                    <a:solidFill>
                      <a:srgbClr val="FFFFFF"/>
                    </a:solidFill>
                    <a:latin typeface="Arial"/>
                  </a:rPr>
                  <a:t>3</a:t>
                </a: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8B0369C8-B382-1A2C-02ED-9A5079A701FC}"/>
                  </a:ext>
                </a:extLst>
              </p:cNvPr>
              <p:cNvSpPr/>
              <p:nvPr/>
            </p:nvSpPr>
            <p:spPr>
              <a:xfrm>
                <a:off x="5863796" y="2285771"/>
                <a:ext cx="286187" cy="286187"/>
              </a:xfrm>
              <a:prstGeom prst="ellipse">
                <a:avLst/>
              </a:prstGeom>
              <a:solidFill>
                <a:srgbClr val="2C7E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defRPr/>
                </a:pPr>
                <a:r>
                  <a:rPr lang="en-US" sz="1350" dirty="0">
                    <a:solidFill>
                      <a:srgbClr val="FFFFFF"/>
                    </a:solidFill>
                    <a:latin typeface="Arial"/>
                  </a:rPr>
                  <a:t>4</a:t>
                </a: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68462F2-5D6F-2DF0-6D78-2A5D42655513}"/>
                  </a:ext>
                </a:extLst>
              </p:cNvPr>
              <p:cNvSpPr/>
              <p:nvPr/>
            </p:nvSpPr>
            <p:spPr>
              <a:xfrm>
                <a:off x="7909288" y="4336384"/>
                <a:ext cx="286187" cy="286187"/>
              </a:xfrm>
              <a:prstGeom prst="ellipse">
                <a:avLst/>
              </a:prstGeom>
              <a:solidFill>
                <a:srgbClr val="2C7E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defRPr/>
                </a:pPr>
                <a:r>
                  <a:rPr lang="en-US" sz="1350" dirty="0">
                    <a:solidFill>
                      <a:srgbClr val="FFFFFF"/>
                    </a:solidFill>
                    <a:latin typeface="Arial"/>
                  </a:rPr>
                  <a:t>5</a:t>
                </a: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D63145F6-11F2-06A0-761F-8DF824BD23F5}"/>
                  </a:ext>
                </a:extLst>
              </p:cNvPr>
              <p:cNvSpPr/>
              <p:nvPr/>
            </p:nvSpPr>
            <p:spPr>
              <a:xfrm>
                <a:off x="6252017" y="4673497"/>
                <a:ext cx="286187" cy="286187"/>
              </a:xfrm>
              <a:prstGeom prst="ellipse">
                <a:avLst/>
              </a:prstGeom>
              <a:solidFill>
                <a:srgbClr val="2C7E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defRPr/>
                </a:pPr>
                <a:r>
                  <a:rPr lang="en-US" sz="1350" dirty="0">
                    <a:solidFill>
                      <a:srgbClr val="FFFFFF"/>
                    </a:solidFill>
                    <a:latin typeface="Arial"/>
                  </a:rPr>
                  <a:t>7</a:t>
                </a: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E045EA4D-7963-CACC-2983-23902CBEEA34}"/>
                  </a:ext>
                </a:extLst>
              </p:cNvPr>
              <p:cNvSpPr/>
              <p:nvPr/>
            </p:nvSpPr>
            <p:spPr>
              <a:xfrm>
                <a:off x="3329590" y="1621971"/>
                <a:ext cx="286187" cy="286187"/>
              </a:xfrm>
              <a:prstGeom prst="ellipse">
                <a:avLst/>
              </a:prstGeom>
              <a:solidFill>
                <a:srgbClr val="2C7E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defRPr/>
                </a:pPr>
                <a:r>
                  <a:rPr lang="en-US" sz="1350" dirty="0">
                    <a:solidFill>
                      <a:srgbClr val="FFFFFF"/>
                    </a:solidFill>
                    <a:latin typeface="Arial"/>
                  </a:rPr>
                  <a:t>6</a:t>
                </a: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359D48F-2F71-2166-6BA9-AAF9648F8590}"/>
                  </a:ext>
                </a:extLst>
              </p:cNvPr>
              <p:cNvSpPr/>
              <p:nvPr/>
            </p:nvSpPr>
            <p:spPr>
              <a:xfrm>
                <a:off x="3467426" y="3117489"/>
                <a:ext cx="286187" cy="286187"/>
              </a:xfrm>
              <a:prstGeom prst="ellipse">
                <a:avLst/>
              </a:prstGeom>
              <a:solidFill>
                <a:srgbClr val="2C7E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defRPr/>
                </a:pPr>
                <a:r>
                  <a:rPr lang="en-US" sz="1350" dirty="0">
                    <a:solidFill>
                      <a:srgbClr val="FFFFFF"/>
                    </a:solidFill>
                    <a:latin typeface="Arial"/>
                  </a:rPr>
                  <a:t>8</a:t>
                </a:r>
              </a:p>
            </p:txBody>
          </p:sp>
        </p:grpSp>
      </p:grpSp>
      <p:sp>
        <p:nvSpPr>
          <p:cNvPr id="23" name="Content Placeholder 9">
            <a:extLst>
              <a:ext uri="{FF2B5EF4-FFF2-40B4-BE49-F238E27FC236}">
                <a16:creationId xmlns:a16="http://schemas.microsoft.com/office/drawing/2014/main" id="{7EB208D7-D68A-3DFF-58B5-54E5E2AE70F2}"/>
              </a:ext>
            </a:extLst>
          </p:cNvPr>
          <p:cNvSpPr txBox="1">
            <a:spLocks/>
          </p:cNvSpPr>
          <p:nvPr/>
        </p:nvSpPr>
        <p:spPr>
          <a:xfrm>
            <a:off x="6743479" y="1540215"/>
            <a:ext cx="2337689" cy="2416948"/>
          </a:xfrm>
          <a:prstGeom prst="rect">
            <a:avLst/>
          </a:prstGeom>
        </p:spPr>
        <p:txBody>
          <a:bodyPr/>
          <a:lstStyle>
            <a:lvl1pPr marL="292093" indent="-292093" algn="l" rtl="0" fontAlgn="base">
              <a:lnSpc>
                <a:spcPct val="110000"/>
              </a:lnSpc>
              <a:spcBef>
                <a:spcPts val="1600"/>
              </a:spcBef>
              <a:spcAft>
                <a:spcPts val="667"/>
              </a:spcAft>
              <a:buClr>
                <a:srgbClr val="A6A6A6"/>
              </a:buClr>
              <a:buSzPct val="100000"/>
              <a:buFont typeface="Webdings" charset="0"/>
              <a:buChar char="4"/>
              <a:defRPr sz="2667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9281" indent="-279393" algn="l" rtl="0" fontAlgn="base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>
                <a:srgbClr val="ABABAB"/>
              </a:buClr>
              <a:buSzPct val="117000"/>
              <a:buFont typeface="Lucida Grande" charset="0"/>
              <a:buChar char="-"/>
              <a:defRPr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028674" indent="-228594" algn="l" rtl="0" fontAlgn="base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>
                <a:srgbClr val="ABABAB"/>
              </a:buClr>
              <a:buSzPct val="110000"/>
              <a:buFont typeface="Lucida Grande" charset="0"/>
              <a:buChar char="-"/>
              <a:defRPr lang="en-US" altLang="en-US" dirty="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428715" indent="-285744" algn="l" rtl="0" fontAlgn="base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808080"/>
              </a:buClr>
              <a:buSzPct val="110000"/>
              <a:buFont typeface="Lucida Grande" charset="0"/>
              <a:buChar char="-"/>
              <a:defRPr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661542" indent="-226478" algn="l" rtl="0" fontAlgn="base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808080"/>
              </a:buClr>
              <a:buSzPct val="110000"/>
              <a:buFont typeface="Arial Black" charset="0"/>
              <a:buChar char="–"/>
              <a:defRPr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055762" indent="-31590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512951" indent="-31590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2970139" indent="-31590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427328" indent="-31590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205740" indent="-205740" defTabSz="685783">
              <a:spcBef>
                <a:spcPts val="450"/>
              </a:spcBef>
              <a:spcAft>
                <a:spcPts val="45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en-US" sz="1500" dirty="0">
                <a:solidFill>
                  <a:schemeClr val="bg1"/>
                </a:solidFill>
                <a:latin typeface="Arial"/>
              </a:rPr>
              <a:t>Work-in-Process (WIP)</a:t>
            </a:r>
          </a:p>
          <a:p>
            <a:pPr marL="205740" indent="-205740" defTabSz="685783">
              <a:spcBef>
                <a:spcPts val="450"/>
              </a:spcBef>
              <a:spcAft>
                <a:spcPts val="45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en-US" sz="1500" dirty="0">
                <a:solidFill>
                  <a:schemeClr val="bg1"/>
                </a:solidFill>
                <a:latin typeface="Arial"/>
              </a:rPr>
              <a:t>Bottleneck</a:t>
            </a:r>
          </a:p>
          <a:p>
            <a:pPr marL="205740" indent="-205740" defTabSz="685783">
              <a:spcBef>
                <a:spcPts val="450"/>
              </a:spcBef>
              <a:spcAft>
                <a:spcPts val="45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en-US" sz="1500" dirty="0">
                <a:solidFill>
                  <a:schemeClr val="bg1"/>
                </a:solidFill>
                <a:latin typeface="Arial"/>
              </a:rPr>
              <a:t>Hand-off</a:t>
            </a:r>
          </a:p>
          <a:p>
            <a:pPr marL="205740" indent="-205740" defTabSz="685783">
              <a:spcBef>
                <a:spcPts val="450"/>
              </a:spcBef>
              <a:spcAft>
                <a:spcPts val="45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en-US" sz="1500" dirty="0">
                <a:solidFill>
                  <a:schemeClr val="bg1"/>
                </a:solidFill>
                <a:latin typeface="Arial"/>
              </a:rPr>
              <a:t>Feedback</a:t>
            </a:r>
          </a:p>
          <a:p>
            <a:pPr marL="205740" indent="-205740" defTabSz="685783">
              <a:spcBef>
                <a:spcPts val="450"/>
              </a:spcBef>
              <a:spcAft>
                <a:spcPts val="45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en-US" sz="1500" dirty="0">
                <a:solidFill>
                  <a:schemeClr val="bg1"/>
                </a:solidFill>
                <a:latin typeface="Arial"/>
              </a:rPr>
              <a:t>Batch</a:t>
            </a:r>
          </a:p>
          <a:p>
            <a:pPr marL="205740" indent="-205740" defTabSz="685783">
              <a:spcBef>
                <a:spcPts val="450"/>
              </a:spcBef>
              <a:spcAft>
                <a:spcPts val="45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en-US" sz="1500" dirty="0">
                <a:solidFill>
                  <a:schemeClr val="bg1"/>
                </a:solidFill>
                <a:latin typeface="Arial"/>
              </a:rPr>
              <a:t>Queue</a:t>
            </a:r>
          </a:p>
          <a:p>
            <a:pPr marL="205740" indent="-205740" defTabSz="685783">
              <a:spcBef>
                <a:spcPts val="450"/>
              </a:spcBef>
              <a:spcAft>
                <a:spcPts val="45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en-US" sz="1500" dirty="0">
                <a:solidFill>
                  <a:schemeClr val="bg1"/>
                </a:solidFill>
                <a:latin typeface="Arial"/>
              </a:rPr>
              <a:t>Worker</a:t>
            </a:r>
          </a:p>
          <a:p>
            <a:pPr marL="205740" indent="-205740" defTabSz="685783">
              <a:spcBef>
                <a:spcPts val="450"/>
              </a:spcBef>
              <a:spcAft>
                <a:spcPts val="45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en-US" sz="1500" dirty="0">
                <a:solidFill>
                  <a:schemeClr val="bg1"/>
                </a:solidFill>
                <a:latin typeface="Arial"/>
              </a:rPr>
              <a:t>Policies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480F4C8E-658B-82F4-9307-9EDA30E32362}"/>
              </a:ext>
            </a:extLst>
          </p:cNvPr>
          <p:cNvSpPr txBox="1">
            <a:spLocks/>
          </p:cNvSpPr>
          <p:nvPr/>
        </p:nvSpPr>
        <p:spPr>
          <a:xfrm>
            <a:off x="342900" y="4767264"/>
            <a:ext cx="57721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Scaled Agile, Inc.</a:t>
            </a:r>
          </a:p>
        </p:txBody>
      </p:sp>
      <p:sp>
        <p:nvSpPr>
          <p:cNvPr id="13" name="Slide Number Placeholder 27">
            <a:extLst>
              <a:ext uri="{FF2B5EF4-FFF2-40B4-BE49-F238E27FC236}">
                <a16:creationId xmlns:a16="http://schemas.microsoft.com/office/drawing/2014/main" id="{FBAB6B8D-C1B2-216B-2D40-8CA2E1E827E1}"/>
              </a:ext>
            </a:extLst>
          </p:cNvPr>
          <p:cNvSpPr txBox="1">
            <a:spLocks/>
          </p:cNvSpPr>
          <p:nvPr/>
        </p:nvSpPr>
        <p:spPr>
          <a:xfrm>
            <a:off x="8369050" y="4657475"/>
            <a:ext cx="432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00" b="0" i="0" u="none" strike="noStrike" kern="1200" cap="none">
                <a:solidFill>
                  <a:schemeClr val="bg1">
                    <a:alpha val="50402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00" b="0" i="0" u="none" strike="noStrike" kern="1200" cap="non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00" b="0" i="0" u="none" strike="noStrike" kern="1200" cap="non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00" b="0" i="0" u="none" strike="noStrike" kern="1200" cap="non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00" b="0" i="0" u="none" strike="noStrike" kern="1200" cap="non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00" b="0" i="0" u="none" strike="noStrike" kern="1200" cap="non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00" b="0" i="0" u="none" strike="noStrike" kern="1200" cap="non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00" b="0" i="0" u="none" strike="noStrike" kern="1200" cap="non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00" b="0" i="0" u="none" strike="noStrike" kern="1200" cap="non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dirty="0">
                <a:solidFill>
                  <a:schemeClr val="bg1">
                    <a:lumMod val="75000"/>
                    <a:alpha val="53677"/>
                  </a:schemeClr>
                </a:solidFill>
              </a:rPr>
              <a:t>- </a:t>
            </a:r>
            <a:fld id="{00000000-1234-1234-1234-123412341234}" type="slidenum">
              <a:rPr lang="en">
                <a:solidFill>
                  <a:schemeClr val="bg1">
                    <a:lumMod val="75000"/>
                    <a:alpha val="53677"/>
                  </a:schemeClr>
                </a:solidFill>
              </a:rPr>
              <a:pPr/>
              <a:t>4</a:t>
            </a:fld>
            <a:r>
              <a:rPr lang="en" dirty="0">
                <a:solidFill>
                  <a:schemeClr val="bg1">
                    <a:lumMod val="75000"/>
                    <a:alpha val="53677"/>
                  </a:schemeClr>
                </a:solidFill>
              </a:rPr>
              <a:t> -</a:t>
            </a:r>
            <a:endParaRPr dirty="0">
              <a:solidFill>
                <a:schemeClr val="bg1">
                  <a:lumMod val="75000"/>
                  <a:alpha val="53677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F91ED87-8332-F553-AB39-38020DB0D4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00" r="37442"/>
          <a:stretch/>
        </p:blipFill>
        <p:spPr>
          <a:xfrm>
            <a:off x="6450239" y="-38622"/>
            <a:ext cx="2693763" cy="119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87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0217159-14DA-974F-833C-418F71EE3E2F}"/>
              </a:ext>
            </a:extLst>
          </p:cNvPr>
          <p:cNvSpPr/>
          <p:nvPr/>
        </p:nvSpPr>
        <p:spPr>
          <a:xfrm>
            <a:off x="3649363" y="0"/>
            <a:ext cx="5494639" cy="51435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752833D-CDFE-8145-AD58-34F6DC98DA32}"/>
              </a:ext>
            </a:extLst>
          </p:cNvPr>
          <p:cNvSpPr txBox="1">
            <a:spLocks/>
          </p:cNvSpPr>
          <p:nvPr/>
        </p:nvSpPr>
        <p:spPr bwMode="auto">
          <a:xfrm>
            <a:off x="4197614" y="1857931"/>
            <a:ext cx="4398135" cy="1102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219075" indent="-219075" algn="l" rtl="0" fontAlgn="base">
              <a:lnSpc>
                <a:spcPct val="110000"/>
              </a:lnSpc>
              <a:spcBef>
                <a:spcPts val="1200"/>
              </a:spcBef>
              <a:spcAft>
                <a:spcPts val="500"/>
              </a:spcAft>
              <a:buClr>
                <a:srgbClr val="A6A6A6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561975" indent="-209550" algn="l" rtl="0" fontAlgn="base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ABABAB"/>
              </a:buClr>
              <a:buSzPct val="117000"/>
              <a:buFont typeface="Lucida Grande" charset="0"/>
              <a:buChar char="-"/>
              <a:defRPr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771525" marR="0" indent="-171450" algn="l" defTabSz="914400" rtl="0" eaLnBrk="1" fontAlgn="base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ABABAB"/>
              </a:buClr>
              <a:buSzPct val="110000"/>
              <a:buFont typeface="Lucida Grande" charset="0"/>
              <a:buChar char="-"/>
              <a:tabLst/>
              <a:defRPr lang="en-US" altLang="en-US" dirty="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071563" indent="-214313" algn="l" rtl="0" fontAlgn="base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rgbClr val="808080"/>
              </a:buClr>
              <a:buSzPct val="11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246188" indent="-169863" algn="l" rtl="0" fontAlgn="base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rgbClr val="808080"/>
              </a:buClr>
              <a:buSzPct val="110000"/>
              <a:buFont typeface="Arial Black" charset="0"/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541860" indent="-2369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1884760" indent="-2369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227660" indent="-2369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570560" indent="-2369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 defTabSz="914378">
              <a:lnSpc>
                <a:spcPts val="4340"/>
              </a:lnSpc>
              <a:spcAft>
                <a:spcPts val="2300"/>
              </a:spcAft>
              <a:buClr>
                <a:srgbClr val="FFC000"/>
              </a:buClr>
              <a:buNone/>
              <a:defRPr/>
            </a:pPr>
            <a:r>
              <a:rPr lang="en-US" sz="4200" b="1" dirty="0">
                <a:solidFill>
                  <a:srgbClr val="F8F2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Visualize and Limit </a:t>
            </a:r>
            <a:r>
              <a:rPr lang="en-US" sz="4200" b="1" dirty="0" err="1">
                <a:solidFill>
                  <a:srgbClr val="F8F2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WIP</a:t>
            </a:r>
            <a:endParaRPr lang="en-US" sz="4200" b="1" dirty="0">
              <a:solidFill>
                <a:srgbClr val="F8F2E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FF957EE-9818-6045-9C7A-9604DCF3144C}"/>
              </a:ext>
            </a:extLst>
          </p:cNvPr>
          <p:cNvSpPr txBox="1">
            <a:spLocks/>
          </p:cNvSpPr>
          <p:nvPr/>
        </p:nvSpPr>
        <p:spPr bwMode="auto">
          <a:xfrm>
            <a:off x="3649362" y="1001196"/>
            <a:ext cx="5494639" cy="56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R="0" lvl="0" indent="0" algn="ctr" fontAlgn="base">
              <a:lnSpc>
                <a:spcPts val="4340"/>
              </a:lnSpc>
              <a:spcBef>
                <a:spcPts val="1200"/>
              </a:spcBef>
              <a:spcAft>
                <a:spcPts val="2300"/>
              </a:spcAft>
              <a:buClr>
                <a:srgbClr val="FFC000"/>
              </a:buClr>
              <a:buSzPct val="100000"/>
              <a:buFont typeface="Wingdings" pitchFamily="2" charset="2"/>
              <a:buNone/>
              <a:tabLst/>
              <a:defRPr kumimoji="0" sz="5200" b="1" i="0" u="none" strike="noStrike" kern="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marL="561975" indent="-209550" fontAlgn="base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ABABAB"/>
              </a:buClr>
              <a:buSzPct val="117000"/>
              <a:buFont typeface="Lucida Grande" charset="0"/>
              <a:buChar char="-"/>
              <a:defRPr>
                <a:ea typeface="ＭＳ Ｐゴシック" charset="0"/>
              </a:defRPr>
            </a:lvl2pPr>
            <a:lvl3pPr marL="771525" marR="0" indent="-171450" fontAlgn="base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ABABAB"/>
              </a:buClr>
              <a:buSzPct val="110000"/>
              <a:buFont typeface="Lucida Grande" charset="0"/>
              <a:buChar char="-"/>
              <a:tabLst/>
              <a:defRPr>
                <a:ea typeface="ＭＳ Ｐゴシック" charset="0"/>
              </a:defRPr>
            </a:lvl3pPr>
            <a:lvl4pPr marL="1071563" indent="-214313" fontAlgn="base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rgbClr val="808080"/>
              </a:buClr>
              <a:buSzPct val="110000"/>
              <a:buFont typeface="Arial" panose="020B0604020202020204" pitchFamily="34" charset="0"/>
              <a:buChar char="•"/>
              <a:defRPr sz="1700">
                <a:ea typeface="ＭＳ Ｐゴシック" charset="0"/>
              </a:defRPr>
            </a:lvl4pPr>
            <a:lvl5pPr marL="1246188" indent="-169863" fontAlgn="base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rgbClr val="808080"/>
              </a:buClr>
              <a:buSzPct val="110000"/>
              <a:buFont typeface="Arial Black" charset="0"/>
              <a:buChar char="–"/>
              <a:defRPr sz="1600">
                <a:ea typeface="ＭＳ Ｐゴシック" charset="0"/>
              </a:defRPr>
            </a:lvl5pPr>
            <a:lvl6pPr marL="1541860" indent="-236935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/>
            </a:lvl6pPr>
            <a:lvl7pPr marL="1884760" indent="-236935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/>
            </a:lvl7pPr>
            <a:lvl8pPr marL="2227660" indent="-236935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/>
            </a:lvl8pPr>
            <a:lvl9pPr marL="2570560" indent="-236935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/>
            </a:lvl9pPr>
          </a:lstStyle>
          <a:p>
            <a:r>
              <a:rPr lang="en-US" dirty="0"/>
              <a:t>#1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2211BC-DD5F-AF42-B184-CE0FAD84D4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0" b="10783"/>
          <a:stretch/>
        </p:blipFill>
        <p:spPr>
          <a:xfrm>
            <a:off x="-1" y="1"/>
            <a:ext cx="3649359" cy="514727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E79439A-9BEB-6D42-B236-7C079EEAE35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77101" y="3486525"/>
            <a:ext cx="9221101" cy="195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38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51EB848-B547-0245-856D-36EB1E3D63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914378">
              <a:defRPr/>
            </a:pPr>
            <a:r>
              <a:rPr lang="en-US" kern="1200" dirty="0">
                <a:solidFill>
                  <a:srgbClr val="333333">
                    <a:lumMod val="60000"/>
                    <a:lumOff val="40000"/>
                  </a:srgbClr>
                </a:solidFill>
                <a:ea typeface="+mn-ea"/>
                <a:cs typeface="+mn-cs"/>
              </a:rPr>
              <a:t>© Scaled Agile, Inc.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77EE24-BEA4-F149-912C-BF5AC7CF7C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914378">
              <a:defRPr/>
            </a:pPr>
            <a:r>
              <a:rPr lang="en-US" kern="1200">
                <a:solidFill>
                  <a:srgbClr val="333333">
                    <a:lumMod val="60000"/>
                    <a:lumOff val="40000"/>
                  </a:srgbClr>
                </a:solidFill>
                <a:ea typeface="+mn-ea"/>
                <a:cs typeface="+mn-cs"/>
              </a:rPr>
              <a:t>- </a:t>
            </a:r>
            <a:fld id="{C21C29FA-D81F-9D40-A402-D660C1847F79}" type="slidenum">
              <a:rPr lang="en-US" kern="1200">
                <a:solidFill>
                  <a:srgbClr val="333333">
                    <a:lumMod val="60000"/>
                    <a:lumOff val="40000"/>
                  </a:srgbClr>
                </a:solidFill>
                <a:ea typeface="+mn-ea"/>
                <a:cs typeface="+mn-cs"/>
              </a:rPr>
              <a:pPr defTabSz="914378">
                <a:defRPr/>
              </a:pPr>
              <a:t>6</a:t>
            </a:fld>
            <a:r>
              <a:rPr lang="en-US" kern="1200">
                <a:solidFill>
                  <a:srgbClr val="333333">
                    <a:lumMod val="60000"/>
                    <a:lumOff val="40000"/>
                  </a:srgbClr>
                </a:solidFill>
                <a:ea typeface="+mn-ea"/>
                <a:cs typeface="+mn-cs"/>
              </a:rPr>
              <a:t> -</a:t>
            </a:r>
            <a:endParaRPr lang="en-US" kern="1200" dirty="0">
              <a:solidFill>
                <a:srgbClr val="333333">
                  <a:lumMod val="60000"/>
                  <a:lumOff val="40000"/>
                </a:srgbClr>
              </a:solidFill>
              <a:ea typeface="+mn-ea"/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C8B382-3074-855D-AFE0-37615ED1EF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2901" y="122239"/>
            <a:ext cx="6996113" cy="467051"/>
          </a:xfrm>
        </p:spPr>
        <p:txBody>
          <a:bodyPr/>
          <a:lstStyle/>
          <a:p>
            <a:r>
              <a:rPr lang="en-US" dirty="0"/>
              <a:t>#1 Visualize and Limit WIP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9FA41C02-E570-C94B-AC3D-6B81897CEBB2}"/>
              </a:ext>
            </a:extLst>
          </p:cNvPr>
          <p:cNvSpPr txBox="1"/>
          <p:nvPr/>
        </p:nvSpPr>
        <p:spPr>
          <a:xfrm>
            <a:off x="563736" y="925154"/>
            <a:ext cx="392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rgbClr val="053946"/>
                </a:solidFill>
              </a:rPr>
              <a:t>This is not a new principle, and yet…</a:t>
            </a:r>
            <a:endParaRPr lang="en-US" b="1" dirty="0">
              <a:solidFill>
                <a:srgbClr val="0A83A0"/>
              </a:solidFill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39A5CA4-8396-E84A-A80D-4DDA62819521}"/>
              </a:ext>
            </a:extLst>
          </p:cNvPr>
          <p:cNvGrpSpPr/>
          <p:nvPr/>
        </p:nvGrpSpPr>
        <p:grpSpPr>
          <a:xfrm>
            <a:off x="4215235" y="1965229"/>
            <a:ext cx="4637012" cy="1905221"/>
            <a:chOff x="4215234" y="1965228"/>
            <a:chExt cx="4637011" cy="190522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3CA9E20-0235-A58D-9663-CC0DC5406BCA}"/>
                </a:ext>
              </a:extLst>
            </p:cNvPr>
            <p:cNvSpPr txBox="1"/>
            <p:nvPr/>
          </p:nvSpPr>
          <p:spPr>
            <a:xfrm>
              <a:off x="5588609" y="3531895"/>
              <a:ext cx="18373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8">
                <a:defRPr/>
              </a:pPr>
              <a:r>
                <a:rPr lang="en-US" sz="1600" b="1" dirty="0">
                  <a:solidFill>
                    <a:srgbClr val="053946"/>
                  </a:solidFill>
                </a:rPr>
                <a:t>Portfolio Kanban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A0906FB-6D3B-584B-B4F4-CBE8FADB195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215234" y="1965228"/>
              <a:ext cx="4637011" cy="1213044"/>
              <a:chOff x="3468153" y="2487826"/>
              <a:chExt cx="7133865" cy="1866222"/>
            </a:xfrm>
          </p:grpSpPr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3921AE60-A1D9-A24D-AAAA-393BBEB98BFF}"/>
                  </a:ext>
                </a:extLst>
              </p:cNvPr>
              <p:cNvSpPr/>
              <p:nvPr/>
            </p:nvSpPr>
            <p:spPr bwMode="auto">
              <a:xfrm>
                <a:off x="3468153" y="3075349"/>
                <a:ext cx="1044192" cy="1164710"/>
              </a:xfrm>
              <a:prstGeom prst="roundRect">
                <a:avLst>
                  <a:gd name="adj" fmla="val 9750"/>
                </a:avLst>
              </a:prstGeom>
              <a:solidFill>
                <a:schemeClr val="bg1">
                  <a:lumMod val="95000"/>
                </a:schemeClr>
              </a:solidFill>
              <a:ln w="28575" cap="flat" cmpd="sng" algn="ctr">
                <a:solidFill>
                  <a:schemeClr val="tx2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91440" rIns="91440" bIns="9144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78" eaLnBrk="0" hangingPunct="0">
                  <a:spcBef>
                    <a:spcPct val="20000"/>
                  </a:spcBef>
                  <a:defRPr/>
                </a:pPr>
                <a:endParaRPr lang="en-US" sz="500" b="1" dirty="0">
                  <a:solidFill>
                    <a:srgbClr val="053946"/>
                  </a:solidFill>
                </a:endParaRPr>
              </a:p>
            </p:txBody>
          </p:sp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E0BCB3BE-B4CF-D642-A8E8-1F479D5B7531}"/>
                  </a:ext>
                </a:extLst>
              </p:cNvPr>
              <p:cNvSpPr/>
              <p:nvPr/>
            </p:nvSpPr>
            <p:spPr bwMode="auto">
              <a:xfrm>
                <a:off x="4696335" y="3075349"/>
                <a:ext cx="1044192" cy="1164710"/>
              </a:xfrm>
              <a:prstGeom prst="roundRect">
                <a:avLst>
                  <a:gd name="adj" fmla="val 9750"/>
                </a:avLst>
              </a:prstGeom>
              <a:solidFill>
                <a:schemeClr val="bg1">
                  <a:lumMod val="95000"/>
                </a:schemeClr>
              </a:solidFill>
              <a:ln w="28575" cap="flat" cmpd="sng" algn="ctr">
                <a:solidFill>
                  <a:schemeClr val="tx2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91440" rIns="91440" bIns="9144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78" eaLnBrk="0" hangingPunct="0">
                  <a:spcBef>
                    <a:spcPct val="20000"/>
                  </a:spcBef>
                  <a:defRPr/>
                </a:pPr>
                <a:endParaRPr lang="en-US" sz="500" b="1" dirty="0">
                  <a:solidFill>
                    <a:srgbClr val="053946"/>
                  </a:solidFill>
                </a:endParaRPr>
              </a:p>
            </p:txBody>
          </p:sp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4140F60D-9077-B24B-A383-90208A9B07FA}"/>
                  </a:ext>
                </a:extLst>
              </p:cNvPr>
              <p:cNvSpPr/>
              <p:nvPr/>
            </p:nvSpPr>
            <p:spPr bwMode="auto">
              <a:xfrm>
                <a:off x="5924518" y="3075349"/>
                <a:ext cx="1044192" cy="1164710"/>
              </a:xfrm>
              <a:prstGeom prst="roundRect">
                <a:avLst>
                  <a:gd name="adj" fmla="val 9750"/>
                </a:avLst>
              </a:prstGeom>
              <a:solidFill>
                <a:schemeClr val="bg1">
                  <a:lumMod val="95000"/>
                </a:schemeClr>
              </a:solidFill>
              <a:ln w="38100" cap="flat" cmpd="sng" algn="ctr">
                <a:solidFill>
                  <a:schemeClr val="accent2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91440" rIns="91440" bIns="9144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78" eaLnBrk="0" hangingPunct="0">
                  <a:spcBef>
                    <a:spcPct val="20000"/>
                  </a:spcBef>
                  <a:defRPr/>
                </a:pPr>
                <a:endParaRPr lang="en-US" sz="500" b="1" dirty="0">
                  <a:solidFill>
                    <a:srgbClr val="053946"/>
                  </a:solidFill>
                </a:endParaRPr>
              </a:p>
            </p:txBody>
          </p:sp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28977EB8-EFC7-244D-88FA-C3467A61624F}"/>
                  </a:ext>
                </a:extLst>
              </p:cNvPr>
              <p:cNvSpPr/>
              <p:nvPr/>
            </p:nvSpPr>
            <p:spPr bwMode="auto">
              <a:xfrm>
                <a:off x="7152700" y="3075349"/>
                <a:ext cx="1044192" cy="1164710"/>
              </a:xfrm>
              <a:prstGeom prst="roundRect">
                <a:avLst>
                  <a:gd name="adj" fmla="val 9750"/>
                </a:avLst>
              </a:prstGeom>
              <a:solidFill>
                <a:schemeClr val="bg1">
                  <a:lumMod val="95000"/>
                </a:schemeClr>
              </a:solidFill>
              <a:ln w="28575" cap="flat" cmpd="sng" algn="ctr">
                <a:solidFill>
                  <a:schemeClr val="tx2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91440" rIns="91440" bIns="9144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78" eaLnBrk="0" hangingPunct="0">
                  <a:spcBef>
                    <a:spcPct val="20000"/>
                  </a:spcBef>
                  <a:defRPr/>
                </a:pPr>
                <a:endParaRPr lang="en-US" sz="500" b="1" dirty="0">
                  <a:solidFill>
                    <a:srgbClr val="053946"/>
                  </a:solidFill>
                </a:endParaRPr>
              </a:p>
            </p:txBody>
          </p:sp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1831A0ED-73F6-6D4C-A2E8-AD725A4C2270}"/>
                  </a:ext>
                </a:extLst>
              </p:cNvPr>
              <p:cNvSpPr/>
              <p:nvPr/>
            </p:nvSpPr>
            <p:spPr bwMode="auto">
              <a:xfrm>
                <a:off x="8380882" y="3075349"/>
                <a:ext cx="1044192" cy="1164710"/>
              </a:xfrm>
              <a:prstGeom prst="roundRect">
                <a:avLst>
                  <a:gd name="adj" fmla="val 9750"/>
                </a:avLst>
              </a:prstGeom>
              <a:solidFill>
                <a:schemeClr val="bg1">
                  <a:lumMod val="95000"/>
                </a:schemeClr>
              </a:solidFill>
              <a:ln w="28575" cap="flat" cmpd="sng" algn="ctr">
                <a:solidFill>
                  <a:schemeClr val="tx2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91440" rIns="91440" bIns="9144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78" eaLnBrk="0" hangingPunct="0">
                  <a:spcBef>
                    <a:spcPct val="20000"/>
                  </a:spcBef>
                  <a:defRPr/>
                </a:pPr>
                <a:endParaRPr lang="en-US" sz="500" b="1" dirty="0">
                  <a:solidFill>
                    <a:srgbClr val="053946"/>
                  </a:solidFill>
                </a:endParaRPr>
              </a:p>
            </p:txBody>
          </p:sp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09C24713-619D-9840-8EB5-9C07823AABE0}"/>
                  </a:ext>
                </a:extLst>
              </p:cNvPr>
              <p:cNvSpPr/>
              <p:nvPr/>
            </p:nvSpPr>
            <p:spPr bwMode="auto">
              <a:xfrm>
                <a:off x="9557826" y="3075348"/>
                <a:ext cx="1044192" cy="1164710"/>
              </a:xfrm>
              <a:prstGeom prst="roundRect">
                <a:avLst>
                  <a:gd name="adj" fmla="val 9750"/>
                </a:avLst>
              </a:prstGeom>
              <a:solidFill>
                <a:schemeClr val="bg1">
                  <a:lumMod val="95000"/>
                </a:schemeClr>
              </a:solidFill>
              <a:ln w="28575" cap="flat" cmpd="sng" algn="ctr">
                <a:solidFill>
                  <a:schemeClr val="tx2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91440" rIns="91440" bIns="9144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78" eaLnBrk="0" hangingPunct="0">
                  <a:spcBef>
                    <a:spcPct val="20000"/>
                  </a:spcBef>
                  <a:defRPr/>
                </a:pPr>
                <a:endParaRPr lang="en-US" sz="500" b="1" dirty="0">
                  <a:solidFill>
                    <a:srgbClr val="053946"/>
                  </a:solidFill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87BA4D0-00ED-5C4A-9A67-99B52E126ADB}"/>
                  </a:ext>
                </a:extLst>
              </p:cNvPr>
              <p:cNvSpPr/>
              <p:nvPr/>
            </p:nvSpPr>
            <p:spPr>
              <a:xfrm>
                <a:off x="3525136" y="2687881"/>
                <a:ext cx="930235" cy="3788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78" eaLnBrk="0" hangingPunct="0">
                  <a:spcBef>
                    <a:spcPct val="20000"/>
                  </a:spcBef>
                  <a:defRPr/>
                </a:pPr>
                <a:r>
                  <a:rPr lang="en-US" sz="1000" b="1" dirty="0">
                    <a:solidFill>
                      <a:srgbClr val="05394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Funnel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CCB392C-7AC8-0548-B786-3A2D74D3741E}"/>
                  </a:ext>
                </a:extLst>
              </p:cNvPr>
              <p:cNvSpPr/>
              <p:nvPr/>
            </p:nvSpPr>
            <p:spPr>
              <a:xfrm>
                <a:off x="7003716" y="2487826"/>
                <a:ext cx="1361571" cy="615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914378" eaLnBrk="0" hangingPunct="0">
                  <a:spcBef>
                    <a:spcPct val="20000"/>
                  </a:spcBef>
                  <a:defRPr/>
                </a:pPr>
                <a:r>
                  <a:rPr lang="en-US" sz="1000" b="1" dirty="0">
                    <a:solidFill>
                      <a:srgbClr val="05394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Portfolio Backlog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1B52EE9-3E7A-9243-8311-5A8A65A7F692}"/>
                  </a:ext>
                </a:extLst>
              </p:cNvPr>
              <p:cNvSpPr/>
              <p:nvPr/>
            </p:nvSpPr>
            <p:spPr>
              <a:xfrm>
                <a:off x="8108841" y="2687881"/>
                <a:ext cx="1564039" cy="3788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78" eaLnBrk="0" hangingPunct="0">
                  <a:spcBef>
                    <a:spcPct val="20000"/>
                  </a:spcBef>
                  <a:defRPr/>
                </a:pPr>
                <a:r>
                  <a:rPr lang="en-US" sz="1000" b="1" dirty="0">
                    <a:solidFill>
                      <a:srgbClr val="05394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Implementing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2120851-83DB-F84B-B7F3-CCD6A08E6295}"/>
                  </a:ext>
                </a:extLst>
              </p:cNvPr>
              <p:cNvSpPr/>
              <p:nvPr/>
            </p:nvSpPr>
            <p:spPr>
              <a:xfrm>
                <a:off x="9664561" y="2687881"/>
                <a:ext cx="777334" cy="3788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78" eaLnBrk="0" hangingPunct="0">
                  <a:spcBef>
                    <a:spcPct val="20000"/>
                  </a:spcBef>
                  <a:defRPr/>
                </a:pPr>
                <a:r>
                  <a:rPr lang="en-US" sz="1000" b="1" dirty="0">
                    <a:solidFill>
                      <a:srgbClr val="05394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Done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FA96C42-9C0E-2F48-B15E-2C3A3C8E3C13}"/>
                  </a:ext>
                </a:extLst>
              </p:cNvPr>
              <p:cNvSpPr/>
              <p:nvPr/>
            </p:nvSpPr>
            <p:spPr>
              <a:xfrm>
                <a:off x="4737330" y="2687881"/>
                <a:ext cx="959831" cy="3788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78" eaLnBrk="0" hangingPunct="0">
                  <a:spcBef>
                    <a:spcPct val="20000"/>
                  </a:spcBef>
                  <a:defRPr/>
                </a:pPr>
                <a:r>
                  <a:rPr lang="en-US" sz="1000" b="1" dirty="0">
                    <a:solidFill>
                      <a:srgbClr val="05394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Review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74744E1-2756-664C-836B-B53B4AEE419F}"/>
                  </a:ext>
                </a:extLst>
              </p:cNvPr>
              <p:cNvSpPr/>
              <p:nvPr/>
            </p:nvSpPr>
            <p:spPr>
              <a:xfrm>
                <a:off x="5851933" y="2687881"/>
                <a:ext cx="1213845" cy="3788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78" eaLnBrk="0" hangingPunct="0">
                  <a:spcBef>
                    <a:spcPct val="20000"/>
                  </a:spcBef>
                  <a:defRPr/>
                </a:pPr>
                <a:r>
                  <a:rPr lang="en-US" sz="1000" b="1" dirty="0">
                    <a:solidFill>
                      <a:srgbClr val="05394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Analyzing</a:t>
                </a:r>
              </a:p>
            </p:txBody>
          </p:sp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F89F726A-4433-9144-A70B-CCE30D8DA6FE}"/>
                  </a:ext>
                </a:extLst>
              </p:cNvPr>
              <p:cNvSpPr/>
              <p:nvPr/>
            </p:nvSpPr>
            <p:spPr bwMode="auto">
              <a:xfrm>
                <a:off x="5918555" y="3733374"/>
                <a:ext cx="537769" cy="620674"/>
              </a:xfrm>
              <a:prstGeom prst="roundRect">
                <a:avLst/>
              </a:prstGeom>
              <a:solidFill>
                <a:schemeClr val="bg1"/>
              </a:solidFill>
              <a:ln w="381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91440" rIns="91440" bIns="9144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378" eaLnBrk="0" hangingPunct="0">
                  <a:spcBef>
                    <a:spcPct val="20000"/>
                  </a:spcBef>
                  <a:defRPr/>
                </a:pPr>
                <a:endParaRPr lang="en-US" sz="2200" i="1" dirty="0">
                  <a:solidFill>
                    <a:srgbClr val="053946"/>
                  </a:solidFill>
                </a:endParaRPr>
              </a:p>
            </p:txBody>
          </p:sp>
          <p:sp>
            <p:nvSpPr>
              <p:cNvPr id="21" name="Rounded Rectangle 20">
                <a:extLst>
                  <a:ext uri="{FF2B5EF4-FFF2-40B4-BE49-F238E27FC236}">
                    <a16:creationId xmlns:a16="http://schemas.microsoft.com/office/drawing/2014/main" id="{2EBFDF31-6325-1B42-A3CA-21DF5D64DACD}"/>
                  </a:ext>
                </a:extLst>
              </p:cNvPr>
              <p:cNvSpPr/>
              <p:nvPr/>
            </p:nvSpPr>
            <p:spPr bwMode="auto">
              <a:xfrm>
                <a:off x="3568456" y="3253034"/>
                <a:ext cx="843418" cy="839591"/>
              </a:xfrm>
              <a:prstGeom prst="roundRect">
                <a:avLst/>
              </a:prstGeom>
              <a:solidFill>
                <a:schemeClr val="bg1"/>
              </a:solidFill>
              <a:ln w="38100" cap="flat" cmpd="sng" algn="ctr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91440" rIns="91440" bIns="9144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378" eaLnBrk="0" hangingPunct="0">
                  <a:spcBef>
                    <a:spcPct val="20000"/>
                  </a:spcBef>
                  <a:defRPr/>
                </a:pPr>
                <a:endParaRPr lang="en-US" sz="2200" i="1" dirty="0">
                  <a:solidFill>
                    <a:srgbClr val="053946"/>
                  </a:solidFill>
                </a:endParaRP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FEB42C98-1D09-834B-96D1-88CDE1C9DBA0}"/>
                  </a:ext>
                </a:extLst>
              </p:cNvPr>
              <p:cNvCxnSpPr>
                <a:cxnSpLocks/>
                <a:endCxn id="12" idx="2"/>
              </p:cNvCxnSpPr>
              <p:nvPr/>
            </p:nvCxnSpPr>
            <p:spPr bwMode="auto">
              <a:xfrm>
                <a:off x="8902979" y="3144600"/>
                <a:ext cx="0" cy="109545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3ED59188-D9A1-1541-934C-3F0C01356712}"/>
                  </a:ext>
                </a:extLst>
              </p:cNvPr>
              <p:cNvSpPr/>
              <p:nvPr/>
            </p:nvSpPr>
            <p:spPr bwMode="auto">
              <a:xfrm>
                <a:off x="8356030" y="3733374"/>
                <a:ext cx="571269" cy="611239"/>
              </a:xfrm>
              <a:prstGeom prst="roundRect">
                <a:avLst/>
              </a:prstGeom>
              <a:solidFill>
                <a:schemeClr val="bg1"/>
              </a:solidFill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91440" rIns="91440" bIns="9144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378" eaLnBrk="0" hangingPunct="0">
                  <a:spcBef>
                    <a:spcPct val="20000"/>
                  </a:spcBef>
                  <a:defRPr/>
                </a:pPr>
                <a:endParaRPr lang="en-US" sz="2200" i="1" dirty="0">
                  <a:solidFill>
                    <a:srgbClr val="053946"/>
                  </a:solidFill>
                </a:endParaRPr>
              </a:p>
            </p:txBody>
          </p:sp>
          <p:pic>
            <p:nvPicPr>
              <p:cNvPr id="24" name="Graphic 23" descr="Bar chart">
                <a:extLst>
                  <a:ext uri="{FF2B5EF4-FFF2-40B4-BE49-F238E27FC236}">
                    <a16:creationId xmlns:a16="http://schemas.microsoft.com/office/drawing/2014/main" id="{CA36F0A9-1DBF-A245-BCA0-D0841FC929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376777" y="3789089"/>
                <a:ext cx="525665" cy="506842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79BE3181-3B40-3642-BA1B-6C5FA69348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69466" y="3743772"/>
                <a:ext cx="582994" cy="302176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6A822C5C-42B6-DD49-9357-390E993060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24549" y="3365054"/>
                <a:ext cx="582994" cy="302174"/>
              </a:xfrm>
              <a:prstGeom prst="rect">
                <a:avLst/>
              </a:prstGeom>
            </p:spPr>
          </p:pic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4A03EFCC-FFA7-DF41-B633-A624E5C5B5F3}"/>
                  </a:ext>
                </a:extLst>
              </p:cNvPr>
              <p:cNvGrpSpPr/>
              <p:nvPr/>
            </p:nvGrpSpPr>
            <p:grpSpPr>
              <a:xfrm>
                <a:off x="5906205" y="3757950"/>
                <a:ext cx="571267" cy="594149"/>
                <a:chOff x="6149581" y="4270095"/>
                <a:chExt cx="571267" cy="594149"/>
              </a:xfrm>
            </p:grpSpPr>
            <p:pic>
              <p:nvPicPr>
                <p:cNvPr id="28" name="Graphic 27" descr="Traffic light">
                  <a:extLst>
                    <a:ext uri="{FF2B5EF4-FFF2-40B4-BE49-F238E27FC236}">
                      <a16:creationId xmlns:a16="http://schemas.microsoft.com/office/drawing/2014/main" id="{9DF5BF0C-4F95-5F42-B7C0-B5D2B72CA4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49581" y="4270095"/>
                  <a:ext cx="571267" cy="594149"/>
                </a:xfrm>
                <a:prstGeom prst="rect">
                  <a:avLst/>
                </a:prstGeom>
              </p:spPr>
            </p:pic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AEC858EF-F528-354C-AE69-D14ABAE9957D}"/>
                    </a:ext>
                  </a:extLst>
                </p:cNvPr>
                <p:cNvSpPr/>
                <p:nvPr/>
              </p:nvSpPr>
              <p:spPr bwMode="auto">
                <a:xfrm>
                  <a:off x="6393685" y="4388871"/>
                  <a:ext cx="88412" cy="91952"/>
                </a:xfrm>
                <a:prstGeom prst="ellipse">
                  <a:avLst/>
                </a:prstGeom>
                <a:solidFill>
                  <a:srgbClr val="FF0000"/>
                </a:solidFill>
                <a:ln w="190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91440" rIns="91440" bIns="9144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914378" eaLnBrk="0" hangingPunct="0">
                    <a:spcBef>
                      <a:spcPct val="20000"/>
                    </a:spcBef>
                    <a:defRPr/>
                  </a:pPr>
                  <a:endParaRPr lang="en-US" sz="2200" i="1" dirty="0">
                    <a:solidFill>
                      <a:srgbClr val="053946"/>
                    </a:solidFill>
                  </a:endParaRPr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59EF73EB-D074-DE48-B4B5-D0E4A960A032}"/>
                    </a:ext>
                  </a:extLst>
                </p:cNvPr>
                <p:cNvSpPr/>
                <p:nvPr/>
              </p:nvSpPr>
              <p:spPr bwMode="auto">
                <a:xfrm>
                  <a:off x="6393685" y="4656791"/>
                  <a:ext cx="88411" cy="91952"/>
                </a:xfrm>
                <a:prstGeom prst="ellipse">
                  <a:avLst/>
                </a:prstGeom>
                <a:solidFill>
                  <a:schemeClr val="accent5"/>
                </a:solidFill>
                <a:ln w="190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91440" rIns="91440" bIns="9144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914378" eaLnBrk="0" hangingPunct="0">
                    <a:spcBef>
                      <a:spcPct val="20000"/>
                    </a:spcBef>
                    <a:defRPr/>
                  </a:pPr>
                  <a:endParaRPr lang="en-US" sz="2200" i="1" dirty="0">
                    <a:solidFill>
                      <a:srgbClr val="053946"/>
                    </a:solidFill>
                  </a:endParaRPr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85EAF25F-0A81-E543-9D7E-8DEF4235BA74}"/>
                    </a:ext>
                  </a:extLst>
                </p:cNvPr>
                <p:cNvSpPr/>
                <p:nvPr/>
              </p:nvSpPr>
              <p:spPr bwMode="auto">
                <a:xfrm>
                  <a:off x="6393686" y="4516492"/>
                  <a:ext cx="88411" cy="91953"/>
                </a:xfrm>
                <a:prstGeom prst="ellipse">
                  <a:avLst/>
                </a:prstGeom>
                <a:solidFill>
                  <a:schemeClr val="accent3"/>
                </a:solidFill>
                <a:ln w="190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91440" rIns="91440" bIns="9144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914378" eaLnBrk="0" hangingPunct="0">
                    <a:spcBef>
                      <a:spcPct val="20000"/>
                    </a:spcBef>
                    <a:defRPr/>
                  </a:pPr>
                  <a:endParaRPr lang="en-US" sz="2200" i="1" dirty="0">
                    <a:solidFill>
                      <a:srgbClr val="053946"/>
                    </a:solidFill>
                  </a:endParaRPr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27AB5092-3E8F-1D48-BEEA-EE9BBD623546}"/>
                    </a:ext>
                  </a:extLst>
                </p:cNvPr>
                <p:cNvSpPr/>
                <p:nvPr/>
              </p:nvSpPr>
              <p:spPr bwMode="auto">
                <a:xfrm>
                  <a:off x="6440770" y="4403455"/>
                  <a:ext cx="38112" cy="39638"/>
                </a:xfrm>
                <a:prstGeom prst="ellipse">
                  <a:avLst/>
                </a:prstGeom>
                <a:solidFill>
                  <a:schemeClr val="bg1"/>
                </a:solidFill>
                <a:ln w="190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91440" rIns="91440" bIns="9144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914378" eaLnBrk="0" hangingPunct="0">
                    <a:spcBef>
                      <a:spcPct val="20000"/>
                    </a:spcBef>
                    <a:defRPr/>
                  </a:pPr>
                  <a:endParaRPr lang="en-US" sz="2200" i="1" dirty="0">
                    <a:solidFill>
                      <a:srgbClr val="053946"/>
                    </a:solidFill>
                  </a:endParaRPr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A24C4006-E8F7-5041-9247-F13A74AAF6B1}"/>
                    </a:ext>
                  </a:extLst>
                </p:cNvPr>
                <p:cNvSpPr/>
                <p:nvPr/>
              </p:nvSpPr>
              <p:spPr bwMode="auto">
                <a:xfrm>
                  <a:off x="6443945" y="4541089"/>
                  <a:ext cx="38112" cy="39638"/>
                </a:xfrm>
                <a:prstGeom prst="ellipse">
                  <a:avLst/>
                </a:prstGeom>
                <a:solidFill>
                  <a:schemeClr val="bg1"/>
                </a:solidFill>
                <a:ln w="190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91440" rIns="91440" bIns="9144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914378" eaLnBrk="0" hangingPunct="0">
                    <a:spcBef>
                      <a:spcPct val="20000"/>
                    </a:spcBef>
                    <a:defRPr/>
                  </a:pPr>
                  <a:endParaRPr lang="en-US" sz="2200" i="1" dirty="0">
                    <a:solidFill>
                      <a:srgbClr val="053946"/>
                    </a:solidFill>
                  </a:endParaRPr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4DC28982-E696-8243-8BA6-3367604C21A3}"/>
                    </a:ext>
                  </a:extLst>
                </p:cNvPr>
                <p:cNvSpPr/>
                <p:nvPr/>
              </p:nvSpPr>
              <p:spPr bwMode="auto">
                <a:xfrm>
                  <a:off x="6443945" y="4675971"/>
                  <a:ext cx="38112" cy="39638"/>
                </a:xfrm>
                <a:prstGeom prst="ellipse">
                  <a:avLst/>
                </a:prstGeom>
                <a:solidFill>
                  <a:schemeClr val="bg1"/>
                </a:solidFill>
                <a:ln w="190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91440" rIns="91440" bIns="9144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914378" eaLnBrk="0" hangingPunct="0">
                    <a:spcBef>
                      <a:spcPct val="20000"/>
                    </a:spcBef>
                    <a:defRPr/>
                  </a:pPr>
                  <a:endParaRPr lang="en-US" sz="2200" i="1" dirty="0">
                    <a:solidFill>
                      <a:srgbClr val="053946"/>
                    </a:solidFill>
                  </a:endParaRPr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4C547483-194B-A642-940D-B34C027E21D8}"/>
                  </a:ext>
                </a:extLst>
              </p:cNvPr>
              <p:cNvGrpSpPr/>
              <p:nvPr/>
            </p:nvGrpSpPr>
            <p:grpSpPr>
              <a:xfrm>
                <a:off x="6477472" y="3054348"/>
                <a:ext cx="512789" cy="582334"/>
                <a:chOff x="6261046" y="3652159"/>
                <a:chExt cx="512789" cy="582334"/>
              </a:xfrm>
            </p:grpSpPr>
            <p:sp>
              <p:nvSpPr>
                <p:cNvPr id="36" name="Rounded Rectangle 35">
                  <a:extLst>
                    <a:ext uri="{FF2B5EF4-FFF2-40B4-BE49-F238E27FC236}">
                      <a16:creationId xmlns:a16="http://schemas.microsoft.com/office/drawing/2014/main" id="{9A475A28-074C-5147-B7AF-7836000BEF90}"/>
                    </a:ext>
                  </a:extLst>
                </p:cNvPr>
                <p:cNvSpPr/>
                <p:nvPr/>
              </p:nvSpPr>
              <p:spPr bwMode="auto">
                <a:xfrm>
                  <a:off x="6261046" y="3652159"/>
                  <a:ext cx="512789" cy="564314"/>
                </a:xfrm>
                <a:prstGeom prst="roundRect">
                  <a:avLst/>
                </a:prstGeom>
                <a:solidFill>
                  <a:schemeClr val="bg1"/>
                </a:solidFill>
                <a:ln w="381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91440" rIns="91440" bIns="9144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914378" eaLnBrk="0" hangingPunct="0">
                    <a:spcBef>
                      <a:spcPct val="20000"/>
                    </a:spcBef>
                    <a:defRPr/>
                  </a:pPr>
                  <a:endParaRPr lang="en-US" sz="2200" i="1" dirty="0">
                    <a:solidFill>
                      <a:srgbClr val="053946"/>
                    </a:solidFill>
                  </a:endParaRPr>
                </a:p>
              </p:txBody>
            </p:sp>
            <p:pic>
              <p:nvPicPr>
                <p:cNvPr id="37" name="Graphic 36" descr="Users">
                  <a:extLst>
                    <a:ext uri="{FF2B5EF4-FFF2-40B4-BE49-F238E27FC236}">
                      <a16:creationId xmlns:a16="http://schemas.microsoft.com/office/drawing/2014/main" id="{3DB77378-398F-D049-B718-0D69F6B9F9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94316" y="3773441"/>
                  <a:ext cx="464917" cy="461052"/>
                </a:xfrm>
                <a:prstGeom prst="rect">
                  <a:avLst/>
                </a:prstGeom>
              </p:spPr>
            </p:pic>
            <p:pic>
              <p:nvPicPr>
                <p:cNvPr id="38" name="Graphic 37" descr="Stars">
                  <a:extLst>
                    <a:ext uri="{FF2B5EF4-FFF2-40B4-BE49-F238E27FC236}">
                      <a16:creationId xmlns:a16="http://schemas.microsoft.com/office/drawing/2014/main" id="{EBB53007-0D9C-A744-8E8B-8A8AE5F7CC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78829" y="3668139"/>
                  <a:ext cx="256643" cy="254510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8E912A90-6425-9C4C-BD12-991F10116912}"/>
              </a:ext>
            </a:extLst>
          </p:cNvPr>
          <p:cNvSpPr txBox="1"/>
          <p:nvPr/>
        </p:nvSpPr>
        <p:spPr>
          <a:xfrm>
            <a:off x="563735" y="1747365"/>
            <a:ext cx="3124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b="1" dirty="0">
                <a:solidFill>
                  <a:srgbClr val="053946"/>
                </a:solidFill>
              </a:rPr>
              <a:t>Think about:</a:t>
            </a:r>
            <a:endParaRPr lang="en-US" sz="1600" b="1" dirty="0">
              <a:solidFill>
                <a:srgbClr val="0A83A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BCDC36A-89D0-8C4B-B94D-ECAE87B35481}"/>
              </a:ext>
            </a:extLst>
          </p:cNvPr>
          <p:cNvSpPr txBox="1"/>
          <p:nvPr/>
        </p:nvSpPr>
        <p:spPr>
          <a:xfrm>
            <a:off x="563735" y="2252373"/>
            <a:ext cx="3124788" cy="2264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3" indent="-285743" defTabSz="914378">
              <a:lnSpc>
                <a:spcPts val="2120"/>
              </a:lnSpc>
              <a:spcBef>
                <a:spcPts val="900"/>
              </a:spcBef>
              <a:spcAft>
                <a:spcPts val="600"/>
              </a:spcAft>
              <a:buClr>
                <a:schemeClr val="accent3"/>
              </a:buClr>
              <a:buFont typeface="System Font Regular"/>
              <a:buChar char="→"/>
              <a:defRPr/>
            </a:pPr>
            <a:r>
              <a:rPr lang="en-US" sz="1600" b="1" dirty="0"/>
              <a:t>Are you visualizing the </a:t>
            </a:r>
            <a:r>
              <a:rPr lang="en-US" sz="1600" b="1" dirty="0" err="1"/>
              <a:t>WIP</a:t>
            </a:r>
            <a:r>
              <a:rPr lang="en-US" sz="1600" b="1" dirty="0"/>
              <a:t> you need to visualize?</a:t>
            </a:r>
          </a:p>
          <a:p>
            <a:pPr marL="285743" indent="-285743" defTabSz="914378">
              <a:lnSpc>
                <a:spcPts val="2120"/>
              </a:lnSpc>
              <a:spcBef>
                <a:spcPts val="900"/>
              </a:spcBef>
              <a:spcAft>
                <a:spcPts val="600"/>
              </a:spcAft>
              <a:buClr>
                <a:schemeClr val="accent3"/>
              </a:buClr>
              <a:buFont typeface="System Font Regular"/>
              <a:buChar char="→"/>
              <a:defRPr/>
            </a:pPr>
            <a:r>
              <a:rPr lang="en-US" sz="1600" b="1" dirty="0"/>
              <a:t>How do you react to it?</a:t>
            </a:r>
          </a:p>
          <a:p>
            <a:pPr marL="285743" indent="-285743" defTabSz="914378">
              <a:lnSpc>
                <a:spcPts val="2120"/>
              </a:lnSpc>
              <a:spcBef>
                <a:spcPts val="900"/>
              </a:spcBef>
              <a:spcAft>
                <a:spcPts val="600"/>
              </a:spcAft>
              <a:buClr>
                <a:schemeClr val="accent3"/>
              </a:buClr>
              <a:buFont typeface="System Font Regular"/>
              <a:buChar char="→"/>
              <a:defRPr/>
            </a:pPr>
            <a:r>
              <a:rPr lang="en-US" sz="1600" b="1" dirty="0"/>
              <a:t>How is this different at different levels?</a:t>
            </a:r>
          </a:p>
          <a:p>
            <a:pPr marL="285743" indent="-285743" defTabSz="914378">
              <a:lnSpc>
                <a:spcPts val="2120"/>
              </a:lnSpc>
              <a:spcBef>
                <a:spcPts val="900"/>
              </a:spcBef>
              <a:spcAft>
                <a:spcPts val="600"/>
              </a:spcAft>
              <a:buClr>
                <a:schemeClr val="accent3"/>
              </a:buClr>
              <a:buFont typeface="System Font Regular"/>
              <a:buChar char="→"/>
              <a:defRPr/>
            </a:pPr>
            <a:r>
              <a:rPr lang="en-US" sz="1600" b="1" dirty="0"/>
              <a:t>Where is it most critical?</a:t>
            </a:r>
          </a:p>
        </p:txBody>
      </p:sp>
    </p:spTree>
    <p:extLst>
      <p:ext uri="{BB962C8B-B14F-4D97-AF65-F5344CB8AC3E}">
        <p14:creationId xmlns:p14="http://schemas.microsoft.com/office/powerpoint/2010/main" val="171694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  <p:bldP spid="40" grpId="0"/>
      <p:bldP spid="41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0217159-14DA-974F-833C-418F71EE3E2F}"/>
              </a:ext>
            </a:extLst>
          </p:cNvPr>
          <p:cNvSpPr/>
          <p:nvPr/>
        </p:nvSpPr>
        <p:spPr>
          <a:xfrm>
            <a:off x="3649363" y="0"/>
            <a:ext cx="5494639" cy="51435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908923C2-A767-674A-99F0-2F998DA68B5C}"/>
              </a:ext>
            </a:extLst>
          </p:cNvPr>
          <p:cNvSpPr txBox="1">
            <a:spLocks/>
          </p:cNvSpPr>
          <p:nvPr/>
        </p:nvSpPr>
        <p:spPr bwMode="auto">
          <a:xfrm>
            <a:off x="3649362" y="1001196"/>
            <a:ext cx="5494639" cy="56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R="0" lvl="0" indent="0" algn="ctr" fontAlgn="base">
              <a:lnSpc>
                <a:spcPts val="4340"/>
              </a:lnSpc>
              <a:spcBef>
                <a:spcPts val="1200"/>
              </a:spcBef>
              <a:spcAft>
                <a:spcPts val="2300"/>
              </a:spcAft>
              <a:buClr>
                <a:srgbClr val="FFC000"/>
              </a:buClr>
              <a:buSzPct val="100000"/>
              <a:buFont typeface="Wingdings" pitchFamily="2" charset="2"/>
              <a:buNone/>
              <a:tabLst/>
              <a:defRPr kumimoji="0" sz="5200" b="1" i="0" u="none" strike="noStrike" kern="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marL="561975" indent="-209550" fontAlgn="base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ABABAB"/>
              </a:buClr>
              <a:buSzPct val="117000"/>
              <a:buFont typeface="Lucida Grande" charset="0"/>
              <a:buChar char="-"/>
              <a:defRPr>
                <a:ea typeface="ＭＳ Ｐゴシック" charset="0"/>
              </a:defRPr>
            </a:lvl2pPr>
            <a:lvl3pPr marL="771525" marR="0" indent="-171450" fontAlgn="base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ABABAB"/>
              </a:buClr>
              <a:buSzPct val="110000"/>
              <a:buFont typeface="Lucida Grande" charset="0"/>
              <a:buChar char="-"/>
              <a:tabLst/>
              <a:defRPr>
                <a:ea typeface="ＭＳ Ｐゴシック" charset="0"/>
              </a:defRPr>
            </a:lvl3pPr>
            <a:lvl4pPr marL="1071563" indent="-214313" fontAlgn="base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rgbClr val="808080"/>
              </a:buClr>
              <a:buSzPct val="110000"/>
              <a:buFont typeface="Arial" panose="020B0604020202020204" pitchFamily="34" charset="0"/>
              <a:buChar char="•"/>
              <a:defRPr sz="1700">
                <a:ea typeface="ＭＳ Ｐゴシック" charset="0"/>
              </a:defRPr>
            </a:lvl4pPr>
            <a:lvl5pPr marL="1246188" indent="-169863" fontAlgn="base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rgbClr val="808080"/>
              </a:buClr>
              <a:buSzPct val="110000"/>
              <a:buFont typeface="Arial Black" charset="0"/>
              <a:buChar char="–"/>
              <a:defRPr sz="1600">
                <a:ea typeface="ＭＳ Ｐゴシック" charset="0"/>
              </a:defRPr>
            </a:lvl5pPr>
            <a:lvl6pPr marL="1541860" indent="-236935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/>
            </a:lvl6pPr>
            <a:lvl7pPr marL="1884760" indent="-236935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/>
            </a:lvl7pPr>
            <a:lvl8pPr marL="2227660" indent="-236935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/>
            </a:lvl8pPr>
            <a:lvl9pPr marL="2570560" indent="-236935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/>
            </a:lvl9pPr>
          </a:lstStyle>
          <a:p>
            <a:r>
              <a:rPr lang="en-US" dirty="0"/>
              <a:t>#2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752833D-CDFE-8145-AD58-34F6DC98DA32}"/>
              </a:ext>
            </a:extLst>
          </p:cNvPr>
          <p:cNvSpPr txBox="1">
            <a:spLocks/>
          </p:cNvSpPr>
          <p:nvPr/>
        </p:nvSpPr>
        <p:spPr bwMode="auto">
          <a:xfrm>
            <a:off x="4262008" y="1857931"/>
            <a:ext cx="4269347" cy="1102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R="0" lvl="0" indent="0" algn="ctr" fontAlgn="base">
              <a:lnSpc>
                <a:spcPts val="4340"/>
              </a:lnSpc>
              <a:spcBef>
                <a:spcPts val="1200"/>
              </a:spcBef>
              <a:spcAft>
                <a:spcPts val="2300"/>
              </a:spcAft>
              <a:buClr>
                <a:srgbClr val="FFC000"/>
              </a:buClr>
              <a:buSzPct val="100000"/>
              <a:buFont typeface="Wingdings" pitchFamily="2" charset="2"/>
              <a:buNone/>
              <a:tabLst/>
              <a:defRPr kumimoji="0" sz="4200" b="1" u="none" strike="noStrike" kern="0" cap="none" spc="0" normalizeH="0" baseline="0">
                <a:ln>
                  <a:noFill/>
                </a:ln>
                <a:solidFill>
                  <a:srgbClr val="F8F2E6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marL="561975" indent="-209550" fontAlgn="base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ABABAB"/>
              </a:buClr>
              <a:buSzPct val="117000"/>
              <a:buFont typeface="Lucida Grande" charset="0"/>
              <a:buChar char="-"/>
              <a:defRPr>
                <a:ea typeface="ＭＳ Ｐゴシック" charset="0"/>
              </a:defRPr>
            </a:lvl2pPr>
            <a:lvl3pPr marL="771525" marR="0" indent="-171450" fontAlgn="base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ABABAB"/>
              </a:buClr>
              <a:buSzPct val="110000"/>
              <a:buFont typeface="Lucida Grande" charset="0"/>
              <a:buChar char="-"/>
              <a:tabLst/>
              <a:defRPr>
                <a:ea typeface="ＭＳ Ｐゴシック" charset="0"/>
              </a:defRPr>
            </a:lvl3pPr>
            <a:lvl4pPr marL="1071563" indent="-214313" fontAlgn="base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rgbClr val="808080"/>
              </a:buClr>
              <a:buSzPct val="110000"/>
              <a:buFont typeface="Arial" panose="020B0604020202020204" pitchFamily="34" charset="0"/>
              <a:buChar char="•"/>
              <a:defRPr sz="1700">
                <a:ea typeface="ＭＳ Ｐゴシック" charset="0"/>
              </a:defRPr>
            </a:lvl4pPr>
            <a:lvl5pPr marL="1246188" indent="-169863" fontAlgn="base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rgbClr val="808080"/>
              </a:buClr>
              <a:buSzPct val="110000"/>
              <a:buFont typeface="Arial Black" charset="0"/>
              <a:buChar char="–"/>
              <a:defRPr sz="1600">
                <a:ea typeface="ＭＳ Ｐゴシック" charset="0"/>
              </a:defRPr>
            </a:lvl5pPr>
            <a:lvl6pPr marL="1541860" indent="-236935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/>
            </a:lvl6pPr>
            <a:lvl7pPr marL="1884760" indent="-236935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/>
            </a:lvl7pPr>
            <a:lvl8pPr marL="2227660" indent="-236935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/>
            </a:lvl8pPr>
            <a:lvl9pPr marL="2570560" indent="-236935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/>
            </a:lvl9pPr>
          </a:lstStyle>
          <a:p>
            <a:r>
              <a:rPr lang="en-US" dirty="0"/>
              <a:t>Address Bottlenecks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2211BC-DD5F-AF42-B184-CE0FAD84D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1" b="6981"/>
          <a:stretch/>
        </p:blipFill>
        <p:spPr>
          <a:xfrm>
            <a:off x="-1" y="1"/>
            <a:ext cx="3649359" cy="514727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E79439A-9BEB-6D42-B236-7C079EEAE35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77101" y="3486525"/>
            <a:ext cx="9221101" cy="195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16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51EB848-B547-0245-856D-36EB1E3D63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914378"/>
            <a:r>
              <a:rPr lang="en-US" kern="1200" dirty="0">
                <a:solidFill>
                  <a:srgbClr val="333333">
                    <a:lumMod val="60000"/>
                    <a:lumOff val="40000"/>
                  </a:srgbClr>
                </a:solidFill>
                <a:ea typeface="+mn-ea"/>
                <a:cs typeface="+mn-cs"/>
              </a:rPr>
              <a:t>© Scaled Agile, Inc.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77EE24-BEA4-F149-912C-BF5AC7CF7C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914378"/>
            <a:r>
              <a:rPr lang="en-US" kern="1200">
                <a:solidFill>
                  <a:srgbClr val="333333">
                    <a:lumMod val="60000"/>
                    <a:lumOff val="40000"/>
                  </a:srgbClr>
                </a:solidFill>
                <a:ea typeface="+mn-ea"/>
                <a:cs typeface="+mn-cs"/>
              </a:rPr>
              <a:t>- </a:t>
            </a:r>
            <a:fld id="{C21C29FA-D81F-9D40-A402-D660C1847F79}" type="slidenum">
              <a:rPr lang="en-US" kern="1200">
                <a:solidFill>
                  <a:srgbClr val="333333">
                    <a:lumMod val="60000"/>
                    <a:lumOff val="40000"/>
                  </a:srgbClr>
                </a:solidFill>
                <a:ea typeface="+mn-ea"/>
                <a:cs typeface="+mn-cs"/>
              </a:rPr>
              <a:pPr defTabSz="914378"/>
              <a:t>8</a:t>
            </a:fld>
            <a:r>
              <a:rPr lang="en-US" kern="1200">
                <a:solidFill>
                  <a:srgbClr val="333333">
                    <a:lumMod val="60000"/>
                    <a:lumOff val="40000"/>
                  </a:srgbClr>
                </a:solidFill>
                <a:ea typeface="+mn-ea"/>
                <a:cs typeface="+mn-cs"/>
              </a:rPr>
              <a:t> -</a:t>
            </a:r>
            <a:endParaRPr lang="en-US" kern="1200" dirty="0">
              <a:solidFill>
                <a:srgbClr val="333333">
                  <a:lumMod val="60000"/>
                  <a:lumOff val="40000"/>
                </a:srgbClr>
              </a:solidFill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F1AF98-F487-0C2A-6E75-69442E6C7B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2901" y="122239"/>
            <a:ext cx="6996113" cy="467051"/>
          </a:xfrm>
        </p:spPr>
        <p:txBody>
          <a:bodyPr/>
          <a:lstStyle/>
          <a:p>
            <a:r>
              <a:rPr lang="en-US" dirty="0"/>
              <a:t>#2 Address Bottlenecks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9FA41C02-E570-C94B-AC3D-6B81897CEBB2}"/>
              </a:ext>
            </a:extLst>
          </p:cNvPr>
          <p:cNvSpPr txBox="1"/>
          <p:nvPr/>
        </p:nvSpPr>
        <p:spPr>
          <a:xfrm>
            <a:off x="491445" y="1023990"/>
            <a:ext cx="7543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§"/>
              <a:defRPr sz="1600"/>
            </a:lvl1pPr>
          </a:lstStyle>
          <a:p>
            <a:pPr marL="0" indent="0" defTabSz="914378">
              <a:buNone/>
            </a:pPr>
            <a:r>
              <a:rPr lang="en-US" sz="1800" dirty="0">
                <a:solidFill>
                  <a:srgbClr val="053946"/>
                </a:solidFill>
              </a:rPr>
              <a:t>Bottlenecks occur wherever demand is greater than capacity. Bottlenecks cause the system to operate below its potential capacity.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1CC55205-B1DC-2144-9027-46C07A5730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883" y="1767371"/>
            <a:ext cx="6464266" cy="12599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1FB773-7D53-C349-8CDB-8BB334CA61C9}"/>
              </a:ext>
            </a:extLst>
          </p:cNvPr>
          <p:cNvSpPr txBox="1"/>
          <p:nvPr/>
        </p:nvSpPr>
        <p:spPr>
          <a:xfrm>
            <a:off x="491445" y="3410305"/>
            <a:ext cx="754317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§"/>
              <a:defRPr sz="1600"/>
            </a:lvl1pPr>
          </a:lstStyle>
          <a:p>
            <a:pPr defTabSz="914378">
              <a:buClr>
                <a:schemeClr val="accent3"/>
              </a:buClr>
              <a:buFont typeface="System Font Regular"/>
              <a:buChar char="→"/>
            </a:pPr>
            <a:r>
              <a:rPr lang="en-US" b="1" dirty="0"/>
              <a:t>Do you know where the bottlenecks are?</a:t>
            </a:r>
          </a:p>
          <a:p>
            <a:pPr defTabSz="914378">
              <a:buClr>
                <a:schemeClr val="accent3"/>
              </a:buClr>
              <a:buFont typeface="System Font Regular"/>
              <a:buChar char="→"/>
            </a:pPr>
            <a:r>
              <a:rPr lang="en-US" b="1" dirty="0"/>
              <a:t>Do you know how to find them?</a:t>
            </a:r>
          </a:p>
          <a:p>
            <a:pPr defTabSz="914378">
              <a:buClr>
                <a:schemeClr val="accent3"/>
              </a:buClr>
              <a:buFont typeface="System Font Regular"/>
              <a:buChar char="→"/>
            </a:pPr>
            <a:r>
              <a:rPr lang="en-US" b="1" dirty="0"/>
              <a:t>Do you know what to do about them when you do?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192430-4C07-9644-91A1-50600BF1457E}"/>
              </a:ext>
            </a:extLst>
          </p:cNvPr>
          <p:cNvSpPr txBox="1"/>
          <p:nvPr/>
        </p:nvSpPr>
        <p:spPr>
          <a:xfrm>
            <a:off x="491445" y="2904442"/>
            <a:ext cx="7543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§"/>
              <a:defRPr sz="1600"/>
            </a:lvl1pPr>
          </a:lstStyle>
          <a:p>
            <a:pPr marL="0" indent="0" defTabSz="914378">
              <a:buNone/>
            </a:pPr>
            <a:r>
              <a:rPr lang="en-US" sz="1800" b="1" dirty="0">
                <a:solidFill>
                  <a:srgbClr val="053946"/>
                </a:solidFill>
              </a:rPr>
              <a:t>Think about:</a:t>
            </a:r>
            <a:endParaRPr lang="en-US" b="1" dirty="0">
              <a:solidFill>
                <a:srgbClr val="0A83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22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uiExpand="1" build="p"/>
      <p:bldP spid="7" grpId="0" uiExpand="1" build="p"/>
      <p:bldP spid="8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0217159-14DA-974F-833C-418F71EE3E2F}"/>
              </a:ext>
            </a:extLst>
          </p:cNvPr>
          <p:cNvSpPr/>
          <p:nvPr/>
        </p:nvSpPr>
        <p:spPr>
          <a:xfrm>
            <a:off x="3649363" y="0"/>
            <a:ext cx="5494639" cy="51435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908923C2-A767-674A-99F0-2F998DA68B5C}"/>
              </a:ext>
            </a:extLst>
          </p:cNvPr>
          <p:cNvSpPr txBox="1">
            <a:spLocks/>
          </p:cNvSpPr>
          <p:nvPr/>
        </p:nvSpPr>
        <p:spPr bwMode="auto">
          <a:xfrm>
            <a:off x="3649362" y="1001196"/>
            <a:ext cx="5494639" cy="56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219075" indent="-219075" algn="l" rtl="0" fontAlgn="base">
              <a:lnSpc>
                <a:spcPct val="110000"/>
              </a:lnSpc>
              <a:spcBef>
                <a:spcPts val="1200"/>
              </a:spcBef>
              <a:spcAft>
                <a:spcPts val="500"/>
              </a:spcAft>
              <a:buClr>
                <a:srgbClr val="A6A6A6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561975" indent="-209550" algn="l" rtl="0" fontAlgn="base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ABABAB"/>
              </a:buClr>
              <a:buSzPct val="117000"/>
              <a:buFont typeface="Lucida Grande" charset="0"/>
              <a:buChar char="-"/>
              <a:defRPr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771525" marR="0" indent="-171450" algn="l" defTabSz="914400" rtl="0" eaLnBrk="1" fontAlgn="base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ABABAB"/>
              </a:buClr>
              <a:buSzPct val="110000"/>
              <a:buFont typeface="Lucida Grande" charset="0"/>
              <a:buChar char="-"/>
              <a:tabLst/>
              <a:defRPr lang="en-US" altLang="en-US" dirty="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071563" indent="-214313" algn="l" rtl="0" fontAlgn="base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rgbClr val="808080"/>
              </a:buClr>
              <a:buSzPct val="11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246188" indent="-169863" algn="l" rtl="0" fontAlgn="base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rgbClr val="808080"/>
              </a:buClr>
              <a:buSzPct val="110000"/>
              <a:buFont typeface="Arial Black" charset="0"/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541860" indent="-2369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1884760" indent="-2369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227660" indent="-2369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570560" indent="-2369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 defTabSz="914378">
              <a:lnSpc>
                <a:spcPts val="4340"/>
              </a:lnSpc>
              <a:spcAft>
                <a:spcPts val="2300"/>
              </a:spcAft>
              <a:buClr>
                <a:srgbClr val="FFC000"/>
              </a:buClr>
              <a:buNone/>
              <a:defRPr/>
            </a:pPr>
            <a:r>
              <a:rPr lang="en-US" sz="52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#3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752833D-CDFE-8145-AD58-34F6DC98DA32}"/>
              </a:ext>
            </a:extLst>
          </p:cNvPr>
          <p:cNvSpPr txBox="1">
            <a:spLocks/>
          </p:cNvSpPr>
          <p:nvPr/>
        </p:nvSpPr>
        <p:spPr bwMode="auto">
          <a:xfrm>
            <a:off x="4175076" y="1857931"/>
            <a:ext cx="4443211" cy="1654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219075" indent="-219075" algn="l" rtl="0" fontAlgn="base">
              <a:lnSpc>
                <a:spcPct val="110000"/>
              </a:lnSpc>
              <a:spcBef>
                <a:spcPts val="1200"/>
              </a:spcBef>
              <a:spcAft>
                <a:spcPts val="500"/>
              </a:spcAft>
              <a:buClr>
                <a:srgbClr val="A6A6A6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561975" indent="-209550" algn="l" rtl="0" fontAlgn="base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ABABAB"/>
              </a:buClr>
              <a:buSzPct val="117000"/>
              <a:buFont typeface="Lucida Grande" charset="0"/>
              <a:buChar char="-"/>
              <a:defRPr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771525" marR="0" indent="-171450" algn="l" defTabSz="914400" rtl="0" eaLnBrk="1" fontAlgn="base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ABABAB"/>
              </a:buClr>
              <a:buSzPct val="110000"/>
              <a:buFont typeface="Lucida Grande" charset="0"/>
              <a:buChar char="-"/>
              <a:tabLst/>
              <a:defRPr lang="en-US" altLang="en-US" dirty="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071563" indent="-214313" algn="l" rtl="0" fontAlgn="base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rgbClr val="808080"/>
              </a:buClr>
              <a:buSzPct val="11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246188" indent="-169863" algn="l" rtl="0" fontAlgn="base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Clr>
                <a:srgbClr val="808080"/>
              </a:buClr>
              <a:buSzPct val="110000"/>
              <a:buFont typeface="Arial Black" charset="0"/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541860" indent="-2369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1884760" indent="-2369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227660" indent="-2369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570560" indent="-2369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 defTabSz="914378">
              <a:lnSpc>
                <a:spcPts val="4340"/>
              </a:lnSpc>
              <a:spcAft>
                <a:spcPts val="2300"/>
              </a:spcAft>
              <a:buClr>
                <a:srgbClr val="FFC000"/>
              </a:buClr>
              <a:buNone/>
              <a:defRPr/>
            </a:pPr>
            <a:r>
              <a:rPr lang="en-US" sz="4200" b="1" dirty="0">
                <a:solidFill>
                  <a:srgbClr val="F8F2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Minimize Handoffs and Dependencies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2211BC-DD5F-AF42-B184-CE0FAD84D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1" b="6981"/>
          <a:stretch/>
        </p:blipFill>
        <p:spPr>
          <a:xfrm>
            <a:off x="-1" y="1"/>
            <a:ext cx="3649359" cy="514727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E79439A-9BEB-6D42-B236-7C079EEAE35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77101" y="3486525"/>
            <a:ext cx="9221101" cy="195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3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I_Corporate Template_V4">
  <a:themeElements>
    <a:clrScheme name="SAI-v1b 1">
      <a:dk1>
        <a:srgbClr val="053946"/>
      </a:dk1>
      <a:lt1>
        <a:srgbClr val="FFFFFF"/>
      </a:lt1>
      <a:dk2>
        <a:srgbClr val="333333"/>
      </a:dk2>
      <a:lt2>
        <a:srgbClr val="F8F2E6"/>
      </a:lt2>
      <a:accent1>
        <a:srgbClr val="993320"/>
      </a:accent1>
      <a:accent2>
        <a:srgbClr val="0A83A0"/>
      </a:accent2>
      <a:accent3>
        <a:srgbClr val="CB9349"/>
      </a:accent3>
      <a:accent4>
        <a:srgbClr val="1A6137"/>
      </a:accent4>
      <a:accent5>
        <a:srgbClr val="76B5C3"/>
      </a:accent5>
      <a:accent6>
        <a:srgbClr val="DCBD91"/>
      </a:accent6>
      <a:hlink>
        <a:srgbClr val="0983A0"/>
      </a:hlink>
      <a:folHlink>
        <a:srgbClr val="05394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>
    <a:spDef>
      <a:spPr>
        <a:solidFill>
          <a:schemeClr val="accent5">
            <a:lumMod val="60000"/>
            <a:lumOff val="4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4" id="{F72AE06C-F3B5-E44A-B4C4-4DA60CFB7230}" vid="{8DCC218B-635B-B347-8509-1C34F4B60CD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SAI_Corporate Template_V4</Template>
  <TotalTime>41414</TotalTime>
  <Words>3411</Words>
  <Application>Microsoft Macintosh PowerPoint</Application>
  <PresentationFormat>On-screen Show (16:9)</PresentationFormat>
  <Paragraphs>285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Courier New</vt:lpstr>
      <vt:lpstr>Georgia</vt:lpstr>
      <vt:lpstr>Lucida Grande</vt:lpstr>
      <vt:lpstr>Roboto</vt:lpstr>
      <vt:lpstr>System Font Regular</vt:lpstr>
      <vt:lpstr>Verdana</vt:lpstr>
      <vt:lpstr>Wingdings</vt:lpstr>
      <vt:lpstr>SAI_Corporate Template_V4</vt:lpstr>
      <vt:lpstr>PowerPoint Presentation</vt:lpstr>
      <vt:lpstr>Agile is such a critical, desirable, elusive, and yet intangible state. </vt:lpstr>
      <vt:lpstr>PowerPoint Presentation</vt:lpstr>
      <vt:lpstr>Eight properties of a flow-based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Creating a New Presentation with the  New Corporate Template</dc:title>
  <dc:subject/>
  <dc:creator>Regina Cleveland</dc:creator>
  <cp:keywords/>
  <dc:description/>
  <cp:lastModifiedBy>Risa Wilmeth</cp:lastModifiedBy>
  <cp:revision>732</cp:revision>
  <dcterms:created xsi:type="dcterms:W3CDTF">2022-05-09T16:18:59Z</dcterms:created>
  <dcterms:modified xsi:type="dcterms:W3CDTF">2023-06-02T16:23:17Z</dcterms:modified>
  <cp:category/>
</cp:coreProperties>
</file>