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8" r:id="rId1"/>
  </p:sldMasterIdLst>
  <p:notesMasterIdLst>
    <p:notesMasterId r:id="rId4"/>
  </p:notesMasterIdLst>
  <p:handoutMasterIdLst>
    <p:handoutMasterId r:id="rId5"/>
  </p:handoutMasterIdLst>
  <p:sldIdLst>
    <p:sldId id="352" r:id="rId2"/>
    <p:sldId id="350" r:id="rId3"/>
  </p:sldIdLst>
  <p:sldSz cx="9906000" cy="6858000" type="A4"/>
  <p:notesSz cx="9601200" cy="7315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D030E3C-231A-4080-B5F2-E1E3358B2854}">
          <p14:sldIdLst>
            <p14:sldId id="352"/>
            <p14:sldId id="350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9111C"/>
    <a:srgbClr val="EBEBEA"/>
    <a:srgbClr val="E2F3EF"/>
    <a:srgbClr val="D0CFCD"/>
    <a:srgbClr val="D6FDFF"/>
    <a:srgbClr val="F7DEE3"/>
    <a:srgbClr val="FF8F75"/>
    <a:srgbClr val="4E0052"/>
    <a:srgbClr val="F5F5F4"/>
    <a:srgbClr val="FEE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276" autoAdjust="0"/>
    <p:restoredTop sz="94660"/>
  </p:normalViewPr>
  <p:slideViewPr>
    <p:cSldViewPr snapToGrid="0">
      <p:cViewPr varScale="1">
        <p:scale>
          <a:sx n="95" d="100"/>
          <a:sy n="95" d="100"/>
        </p:scale>
        <p:origin x="1434" y="6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82" d="100"/>
          <a:sy n="82" d="100"/>
        </p:scale>
        <p:origin x="293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5333A19-1D9D-21CD-AB6A-16437D60C4C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160520" cy="36703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00CC85A-1FBA-BCB3-258A-FD12C469815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438458" y="0"/>
            <a:ext cx="4160520" cy="36703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D639C920-5E37-4DD7-AC3E-31D9FDD4B534}" type="datetimeFigureOut">
              <a:rPr lang="en-AU" smtClean="0"/>
              <a:t>24/07/2024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39DF77-9151-EE77-1F63-D34214C6C4F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948171"/>
            <a:ext cx="4160520" cy="367029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A8A782-DD84-830F-5D2A-749A8A954DB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438458" y="6948171"/>
            <a:ext cx="4160520" cy="367029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E6ED96CE-553A-4706-BB54-AFDDDBAAF56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90796249"/>
      </p:ext>
    </p:extLst>
  </p:cSld>
  <p:clrMap bg1="lt1" tx1="dk1" bg2="lt2" tx2="dk2" accent1="accent1" accent2="accent2" accent3="accent3" accent4="accent4" accent5="accent5" accent6="accent6" hlink="hlink" folHlink="folHlink"/>
  <p:extLst>
    <p:ext uri="{56416CCD-93CA-4268-BC5B-53C4BB910035}">
      <p15:sldGuideLst xmlns:p15="http://schemas.microsoft.com/office/powerpoint/2012/main">
        <p15:guide id="1" orient="horz" pos="2304" userDrawn="1">
          <p15:clr>
            <a:srgbClr val="F26B43"/>
          </p15:clr>
        </p15:guide>
        <p15:guide id="2" pos="3024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160520" cy="36703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438458" y="0"/>
            <a:ext cx="4160520" cy="36703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71277D4C-185F-4D1A-88D2-54627F5C528B}" type="datetimeFigureOut">
              <a:rPr lang="en-AU" smtClean="0"/>
              <a:t>24/07/2024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17838" y="914400"/>
            <a:ext cx="3565525" cy="24685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60120" y="3520440"/>
            <a:ext cx="7680960" cy="288036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948171"/>
            <a:ext cx="4160520" cy="367029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438458" y="6948171"/>
            <a:ext cx="4160520" cy="367029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FB424120-91A2-462D-BE38-452128831FD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871354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BB793-2616-4C7E-951D-2ECA247B093E}" type="datetimeFigureOut">
              <a:rPr lang="en-AU" smtClean="0"/>
              <a:t>24/07/2024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FADE4-1775-4218-8F8B-A926B69A696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6611329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BB793-2616-4C7E-951D-2ECA247B093E}" type="datetimeFigureOut">
              <a:rPr lang="en-AU" smtClean="0"/>
              <a:t>24/07/2024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FADE4-1775-4218-8F8B-A926B69A696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3696595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BB793-2616-4C7E-951D-2ECA247B093E}" type="datetimeFigureOut">
              <a:rPr lang="en-AU" smtClean="0"/>
              <a:t>24/07/2024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FADE4-1775-4218-8F8B-A926B69A696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9402143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rue blank">
    <p:bg>
      <p:bgPr>
        <a:solidFill>
          <a:srgbClr val="F5F5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278E8BD-9AC0-FED4-AA70-ECEDA2BCEC3B}"/>
              </a:ext>
            </a:extLst>
          </p:cNvPr>
          <p:cNvSpPr txBox="1"/>
          <p:nvPr userDrawn="1"/>
        </p:nvSpPr>
        <p:spPr>
          <a:xfrm>
            <a:off x="4442313" y="6691377"/>
            <a:ext cx="1053494" cy="1923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50" dirty="0"/>
              <a:t>© Mark Richards, 2024</a:t>
            </a:r>
            <a:endParaRPr lang="en-AU" sz="650" dirty="0"/>
          </a:p>
        </p:txBody>
      </p:sp>
      <p:pic>
        <p:nvPicPr>
          <p:cNvPr id="2" name="Picture 1" descr="A black background with blue and purple text&#10;&#10;Description automatically generated">
            <a:extLst>
              <a:ext uri="{FF2B5EF4-FFF2-40B4-BE49-F238E27FC236}">
                <a16:creationId xmlns:a16="http://schemas.microsoft.com/office/drawing/2014/main" id="{FC25FCBB-C7EA-FFA1-124A-8A5914EE04D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9726" y="6498735"/>
            <a:ext cx="521823" cy="309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323232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Header">
    <p:bg>
      <p:bgPr>
        <a:gradFill flip="none" rotWithShape="1">
          <a:gsLst>
            <a:gs pos="0">
              <a:schemeClr val="accent6"/>
            </a:gs>
            <a:gs pos="100000">
              <a:schemeClr val="bg2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0F355AD-69AA-CF05-54CA-E0A2EC31BB95}"/>
              </a:ext>
            </a:extLst>
          </p:cNvPr>
          <p:cNvSpPr/>
          <p:nvPr userDrawn="1"/>
        </p:nvSpPr>
        <p:spPr>
          <a:xfrm>
            <a:off x="0" y="2362200"/>
            <a:ext cx="9906000" cy="213360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32172" indent="-232172" algn="ctr">
              <a:buFont typeface="Arial" panose="020B0604020202020204" pitchFamily="34" charset="0"/>
              <a:buChar char="•"/>
            </a:pPr>
            <a:endParaRPr lang="en-AU" sz="1463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25F56410-5E71-FE56-2867-D1AEC7321F9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2362199"/>
            <a:ext cx="9906000" cy="2133601"/>
          </a:xfrm>
        </p:spPr>
        <p:txBody>
          <a:bodyPr anchor="ctr">
            <a:normAutofit/>
          </a:bodyPr>
          <a:lstStyle>
            <a:lvl1pPr marL="0" indent="0" algn="ctr">
              <a:buNone/>
              <a:defRPr sz="3900">
                <a:solidFill>
                  <a:schemeClr val="bg2"/>
                </a:solidFill>
                <a:latin typeface="Overpass ExtraBold" pitchFamily="2" charset="0"/>
              </a:defRPr>
            </a:lvl1pPr>
          </a:lstStyle>
          <a:p>
            <a:pPr lvl="0"/>
            <a:r>
              <a:rPr lang="en-US" dirty="0"/>
              <a:t>Section Title</a:t>
            </a:r>
            <a:endParaRPr lang="en-AU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0363F1-D43A-D423-544E-D2511C913522}"/>
              </a:ext>
            </a:extLst>
          </p:cNvPr>
          <p:cNvSpPr txBox="1"/>
          <p:nvPr userDrawn="1"/>
        </p:nvSpPr>
        <p:spPr>
          <a:xfrm>
            <a:off x="4442313" y="6647156"/>
            <a:ext cx="1053494" cy="1923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50" dirty="0"/>
              <a:t>© Mark Richards, 2024</a:t>
            </a:r>
            <a:endParaRPr lang="en-AU" sz="650" dirty="0"/>
          </a:p>
        </p:txBody>
      </p:sp>
      <p:pic>
        <p:nvPicPr>
          <p:cNvPr id="3" name="Picture 2" descr="A black background with blue and purple text&#10;&#10;Description automatically generated">
            <a:extLst>
              <a:ext uri="{FF2B5EF4-FFF2-40B4-BE49-F238E27FC236}">
                <a16:creationId xmlns:a16="http://schemas.microsoft.com/office/drawing/2014/main" id="{DA180C9F-5E29-368C-F1DD-394EAAB8AEB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5928" y="6050938"/>
            <a:ext cx="1021339" cy="605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555150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bg>
      <p:bgPr>
        <a:solidFill>
          <a:srgbClr val="F5F5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28A7E5D-496A-3C7E-3D68-A7FF4D651C26}"/>
              </a:ext>
            </a:extLst>
          </p:cNvPr>
          <p:cNvSpPr txBox="1"/>
          <p:nvPr userDrawn="1"/>
        </p:nvSpPr>
        <p:spPr>
          <a:xfrm>
            <a:off x="4442313" y="6691377"/>
            <a:ext cx="1053494" cy="1923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50" dirty="0"/>
              <a:t>© Mark Richards, 2024</a:t>
            </a:r>
            <a:endParaRPr lang="en-AU" sz="650" dirty="0"/>
          </a:p>
        </p:txBody>
      </p:sp>
      <p:pic>
        <p:nvPicPr>
          <p:cNvPr id="2" name="Picture 1" descr="A black background with blue and purple text&#10;&#10;Description automatically generated">
            <a:extLst>
              <a:ext uri="{FF2B5EF4-FFF2-40B4-BE49-F238E27FC236}">
                <a16:creationId xmlns:a16="http://schemas.microsoft.com/office/drawing/2014/main" id="{5920BE47-5480-C664-CB3B-07B31022ECF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5928" y="6050938"/>
            <a:ext cx="1021339" cy="605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92720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_with_Title">
    <p:bg>
      <p:bgPr>
        <a:solidFill>
          <a:srgbClr val="F5F5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9A0CB7-A5A7-9FBA-01F8-98E04460AD0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6869"/>
            <a:ext cx="9906000" cy="639715"/>
          </a:xfrm>
        </p:spPr>
        <p:txBody>
          <a:bodyPr>
            <a:normAutofit/>
          </a:bodyPr>
          <a:lstStyle>
            <a:lvl1pPr marL="0" indent="0" algn="ctr">
              <a:buNone/>
              <a:defRPr sz="3900">
                <a:solidFill>
                  <a:schemeClr val="accent4"/>
                </a:solidFill>
                <a:latin typeface="Overpass ExtraBold" pitchFamily="2" charset="0"/>
              </a:defRPr>
            </a:lvl1pPr>
          </a:lstStyle>
          <a:p>
            <a:pPr lvl="0"/>
            <a:r>
              <a:rPr lang="en-US" sz="3900" dirty="0">
                <a:latin typeface="Overpass ExtraBold" pitchFamily="2" charset="0"/>
              </a:rPr>
              <a:t>Title Bar</a:t>
            </a:r>
            <a:endParaRPr lang="en-AU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1E6CED6-B50F-87E7-F0F4-67C93C501A16}"/>
              </a:ext>
            </a:extLst>
          </p:cNvPr>
          <p:cNvSpPr txBox="1"/>
          <p:nvPr userDrawn="1"/>
        </p:nvSpPr>
        <p:spPr>
          <a:xfrm>
            <a:off x="4442313" y="6691377"/>
            <a:ext cx="1053494" cy="1923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50" dirty="0"/>
              <a:t>© Mark Richards, 2024</a:t>
            </a:r>
            <a:endParaRPr lang="en-AU" sz="650" dirty="0"/>
          </a:p>
        </p:txBody>
      </p:sp>
      <p:pic>
        <p:nvPicPr>
          <p:cNvPr id="2" name="Picture 1" descr="A black background with blue and purple text&#10;&#10;Description automatically generated">
            <a:extLst>
              <a:ext uri="{FF2B5EF4-FFF2-40B4-BE49-F238E27FC236}">
                <a16:creationId xmlns:a16="http://schemas.microsoft.com/office/drawing/2014/main" id="{DEB4BAF0-3C2D-8372-B278-77509450819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5928" y="6050938"/>
            <a:ext cx="1021339" cy="605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459751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_with_no_copyright">
    <p:bg>
      <p:bgPr>
        <a:solidFill>
          <a:srgbClr val="F5F5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9A0CB7-A5A7-9FBA-01F8-98E04460AD0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6869"/>
            <a:ext cx="9906000" cy="639715"/>
          </a:xfrm>
        </p:spPr>
        <p:txBody>
          <a:bodyPr>
            <a:normAutofit/>
          </a:bodyPr>
          <a:lstStyle>
            <a:lvl1pPr marL="0" indent="0" algn="ctr">
              <a:buNone/>
              <a:defRPr sz="3900">
                <a:solidFill>
                  <a:schemeClr val="accent4"/>
                </a:solidFill>
                <a:latin typeface="Overpass ExtraBold" pitchFamily="2" charset="0"/>
              </a:defRPr>
            </a:lvl1pPr>
          </a:lstStyle>
          <a:p>
            <a:pPr lvl="0"/>
            <a:r>
              <a:rPr lang="en-US" sz="3900" dirty="0">
                <a:latin typeface="Overpass ExtraBold" pitchFamily="2" charset="0"/>
              </a:rPr>
              <a:t>Title Bar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163813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lipchart Activity">
    <p:bg>
      <p:bgPr>
        <a:solidFill>
          <a:srgbClr val="F5F5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 descr="A white board with a black background&#10;&#10;Description automatically generated">
            <a:extLst>
              <a:ext uri="{FF2B5EF4-FFF2-40B4-BE49-F238E27FC236}">
                <a16:creationId xmlns:a16="http://schemas.microsoft.com/office/drawing/2014/main" id="{D6908016-55D6-C974-0ECE-648A0943368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0" y="3150577"/>
            <a:ext cx="3130137" cy="6285619"/>
          </a:xfrm>
          <a:prstGeom prst="rect">
            <a:avLst/>
          </a:prstGeom>
        </p:spPr>
      </p:pic>
      <p:sp>
        <p:nvSpPr>
          <p:cNvPr id="8" name="!!LeftSideBar" descr="right sidebar">
            <a:extLst>
              <a:ext uri="{FF2B5EF4-FFF2-40B4-BE49-F238E27FC236}">
                <a16:creationId xmlns:a16="http://schemas.microsoft.com/office/drawing/2014/main" id="{978AB98F-2735-F60E-9A2B-C9CCC1EAF0EA}"/>
              </a:ext>
            </a:extLst>
          </p:cNvPr>
          <p:cNvSpPr/>
          <p:nvPr userDrawn="1"/>
        </p:nvSpPr>
        <p:spPr>
          <a:xfrm>
            <a:off x="0" y="0"/>
            <a:ext cx="3357839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en-AU" sz="1463" dirty="0">
              <a:solidFill>
                <a:schemeClr val="bg2"/>
              </a:solidFill>
              <a:latin typeface="Overpass ExtraBold" pitchFamily="2" charset="0"/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C8B4BFA8-6FC9-E0E0-ACD8-91E14CA58E66}"/>
              </a:ext>
            </a:extLst>
          </p:cNvPr>
          <p:cNvSpPr/>
          <p:nvPr userDrawn="1"/>
        </p:nvSpPr>
        <p:spPr>
          <a:xfrm>
            <a:off x="2177176" y="258459"/>
            <a:ext cx="769835" cy="969451"/>
          </a:xfrm>
          <a:prstGeom prst="ellipse">
            <a:avLst/>
          </a:prstGeom>
          <a:noFill/>
          <a:ln w="31750">
            <a:solidFill>
              <a:schemeClr val="accent6"/>
            </a:solidFill>
          </a:ln>
        </p:spPr>
        <p:style>
          <a:lnRef idx="2">
            <a:schemeClr val="accent1">
              <a:shade val="15000"/>
            </a:schemeClr>
          </a:lnRef>
          <a:fillRef idx="1001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en-AU" sz="2275" dirty="0"/>
          </a:p>
        </p:txBody>
      </p:sp>
      <p:pic>
        <p:nvPicPr>
          <p:cNvPr id="12" name="Picture 11" descr="A person standing next to a board&#10;&#10;Description automatically generated">
            <a:extLst>
              <a:ext uri="{FF2B5EF4-FFF2-40B4-BE49-F238E27FC236}">
                <a16:creationId xmlns:a16="http://schemas.microsoft.com/office/drawing/2014/main" id="{1E1CF4C7-7358-8C4C-6DBA-CFE242055C7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6689" y="-212224"/>
            <a:ext cx="2302221" cy="2833503"/>
          </a:xfrm>
          <a:prstGeom prst="rect">
            <a:avLst/>
          </a:prstGeom>
        </p:spPr>
      </p:pic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733188F9-7C90-241F-E55A-7CAB5899B0D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85738" y="3448788"/>
            <a:ext cx="2899274" cy="914400"/>
          </a:xfrm>
        </p:spPr>
        <p:txBody>
          <a:bodyPr>
            <a:noAutofit/>
          </a:bodyPr>
          <a:lstStyle>
            <a:lvl1pPr marL="0" indent="0">
              <a:buNone/>
              <a:defRPr sz="3900">
                <a:solidFill>
                  <a:schemeClr val="bg2"/>
                </a:solidFill>
                <a:latin typeface="Overpass ExtraBold" pitchFamily="2" charset="0"/>
              </a:defRPr>
            </a:lvl1pPr>
          </a:lstStyle>
          <a:p>
            <a:pPr lvl="0"/>
            <a:r>
              <a:rPr lang="en-US" dirty="0"/>
              <a:t>Activity Name</a:t>
            </a:r>
            <a:endParaRPr lang="en-AU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284E3F64-5A64-B847-E58D-546DE9E94E3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177176" y="258458"/>
            <a:ext cx="769835" cy="1117496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20 min</a:t>
            </a:r>
            <a:endParaRPr lang="en-AU" dirty="0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AB01B559-953B-B860-AEDD-37B7F9F90EF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907630" y="762001"/>
            <a:ext cx="5746833" cy="202692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Instructions</a:t>
            </a:r>
            <a:endParaRPr lang="en-A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3DDD5A8-6CE8-9545-A345-0ADA6F7237DD}"/>
              </a:ext>
            </a:extLst>
          </p:cNvPr>
          <p:cNvSpPr txBox="1"/>
          <p:nvPr userDrawn="1"/>
        </p:nvSpPr>
        <p:spPr>
          <a:xfrm>
            <a:off x="6043622" y="6638110"/>
            <a:ext cx="1053494" cy="1923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50" dirty="0"/>
              <a:t>© Mark Richards, 2024</a:t>
            </a:r>
            <a:endParaRPr lang="en-AU" sz="650" dirty="0"/>
          </a:p>
        </p:txBody>
      </p:sp>
      <p:pic>
        <p:nvPicPr>
          <p:cNvPr id="5" name="Picture 4" descr="A black background with blue and purple text&#10;&#10;Description automatically generated">
            <a:extLst>
              <a:ext uri="{FF2B5EF4-FFF2-40B4-BE49-F238E27FC236}">
                <a16:creationId xmlns:a16="http://schemas.microsoft.com/office/drawing/2014/main" id="{0465F7DC-60CD-66B5-F6BB-0A99E5A7B13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5928" y="6050938"/>
            <a:ext cx="1021339" cy="605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68350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mework">
    <p:bg>
      <p:bgPr>
        <a:solidFill>
          <a:srgbClr val="F5F5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!!LeftSideBar" descr="right sidebar">
            <a:extLst>
              <a:ext uri="{FF2B5EF4-FFF2-40B4-BE49-F238E27FC236}">
                <a16:creationId xmlns:a16="http://schemas.microsoft.com/office/drawing/2014/main" id="{978AB98F-2735-F60E-9A2B-C9CCC1EAF0EA}"/>
              </a:ext>
            </a:extLst>
          </p:cNvPr>
          <p:cNvSpPr/>
          <p:nvPr userDrawn="1"/>
        </p:nvSpPr>
        <p:spPr>
          <a:xfrm>
            <a:off x="0" y="0"/>
            <a:ext cx="3357839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en-AU" sz="1463" dirty="0">
              <a:solidFill>
                <a:schemeClr val="bg2"/>
              </a:solidFill>
            </a:endParaRP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AB01B559-953B-B860-AEDD-37B7F9F90EF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899025" y="1295401"/>
            <a:ext cx="5821238" cy="471677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Action 1</a:t>
            </a:r>
            <a:endParaRPr lang="en-A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F0750E5-FFF4-D690-3FD3-86A62C74B881}"/>
              </a:ext>
            </a:extLst>
          </p:cNvPr>
          <p:cNvSpPr txBox="1"/>
          <p:nvPr userDrawn="1"/>
        </p:nvSpPr>
        <p:spPr>
          <a:xfrm>
            <a:off x="327069" y="3044102"/>
            <a:ext cx="2720617" cy="6924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900" dirty="0">
                <a:solidFill>
                  <a:schemeClr val="bg2"/>
                </a:solidFill>
                <a:latin typeface="Overpass ExtraBold" pitchFamily="2" charset="0"/>
              </a:rPr>
              <a:t>Homework</a:t>
            </a:r>
            <a:endParaRPr lang="en-AU" sz="3900" dirty="0">
              <a:solidFill>
                <a:schemeClr val="bg2"/>
              </a:solidFill>
              <a:latin typeface="Overpass ExtraBold" pitchFamily="2" charset="0"/>
            </a:endParaRPr>
          </a:p>
        </p:txBody>
      </p:sp>
      <p:pic>
        <p:nvPicPr>
          <p:cNvPr id="6" name="Picture 5" descr="A person reading a book&#10;&#10;Description automatically generated">
            <a:extLst>
              <a:ext uri="{FF2B5EF4-FFF2-40B4-BE49-F238E27FC236}">
                <a16:creationId xmlns:a16="http://schemas.microsoft.com/office/drawing/2014/main" id="{682C459D-F09A-3953-DFA8-811CEC06289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8100"/>
            <a:ext cx="2166938" cy="2667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CF4D183-A677-1278-1D53-FFC362C64401}"/>
              </a:ext>
            </a:extLst>
          </p:cNvPr>
          <p:cNvSpPr txBox="1"/>
          <p:nvPr userDrawn="1"/>
        </p:nvSpPr>
        <p:spPr>
          <a:xfrm>
            <a:off x="6043622" y="6638110"/>
            <a:ext cx="1053494" cy="1923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50" dirty="0"/>
              <a:t>© Mark Richards, 2024</a:t>
            </a:r>
            <a:endParaRPr lang="en-AU" sz="650" dirty="0"/>
          </a:p>
        </p:txBody>
      </p:sp>
      <p:pic>
        <p:nvPicPr>
          <p:cNvPr id="9" name="Picture 8" descr="A black background with blue and purple text&#10;&#10;Description automatically generated">
            <a:extLst>
              <a:ext uri="{FF2B5EF4-FFF2-40B4-BE49-F238E27FC236}">
                <a16:creationId xmlns:a16="http://schemas.microsoft.com/office/drawing/2014/main" id="{D10A1A5E-7301-706B-81FA-5556C075BDB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5928" y="6050938"/>
            <a:ext cx="1021339" cy="605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010916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ividual Activity">
    <p:bg>
      <p:bgPr>
        <a:solidFill>
          <a:srgbClr val="F5F5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!!LeftSideBar" descr="right sidebar">
            <a:extLst>
              <a:ext uri="{FF2B5EF4-FFF2-40B4-BE49-F238E27FC236}">
                <a16:creationId xmlns:a16="http://schemas.microsoft.com/office/drawing/2014/main" id="{978AB98F-2735-F60E-9A2B-C9CCC1EAF0EA}"/>
              </a:ext>
            </a:extLst>
          </p:cNvPr>
          <p:cNvSpPr/>
          <p:nvPr userDrawn="1"/>
        </p:nvSpPr>
        <p:spPr>
          <a:xfrm>
            <a:off x="0" y="0"/>
            <a:ext cx="3357839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en-AU" sz="1463" dirty="0">
              <a:solidFill>
                <a:schemeClr val="bg2"/>
              </a:solidFill>
            </a:endParaRP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AB01B559-953B-B860-AEDD-37B7F9F90EF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899025" y="1295401"/>
            <a:ext cx="5821238" cy="471677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Action 1</a:t>
            </a:r>
            <a:endParaRPr lang="en-AU" dirty="0"/>
          </a:p>
        </p:txBody>
      </p:sp>
      <p:sp>
        <p:nvSpPr>
          <p:cNvPr id="3" name="Text Placeholder 15">
            <a:extLst>
              <a:ext uri="{FF2B5EF4-FFF2-40B4-BE49-F238E27FC236}">
                <a16:creationId xmlns:a16="http://schemas.microsoft.com/office/drawing/2014/main" id="{DC9CECDC-65F7-4CF4-FBE5-D19629B610C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177176" y="258458"/>
            <a:ext cx="769835" cy="1117496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20 min</a:t>
            </a:r>
            <a:endParaRPr lang="en-AU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EB72B3E8-607B-7E08-A4AC-80D73537DDD5}"/>
              </a:ext>
            </a:extLst>
          </p:cNvPr>
          <p:cNvSpPr/>
          <p:nvPr userDrawn="1"/>
        </p:nvSpPr>
        <p:spPr>
          <a:xfrm>
            <a:off x="2177176" y="258459"/>
            <a:ext cx="769835" cy="969451"/>
          </a:xfrm>
          <a:prstGeom prst="ellipse">
            <a:avLst/>
          </a:prstGeom>
          <a:noFill/>
          <a:ln w="31750">
            <a:solidFill>
              <a:schemeClr val="accent6"/>
            </a:solidFill>
          </a:ln>
        </p:spPr>
        <p:style>
          <a:lnRef idx="2">
            <a:schemeClr val="accent1">
              <a:shade val="15000"/>
            </a:schemeClr>
          </a:lnRef>
          <a:fillRef idx="1001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en-AU" sz="2275" dirty="0"/>
          </a:p>
        </p:txBody>
      </p:sp>
      <p:pic>
        <p:nvPicPr>
          <p:cNvPr id="26" name="Picture 25" descr="A white line drawing of a head with a pencil in it&#10;&#10;Description automatically generated">
            <a:extLst>
              <a:ext uri="{FF2B5EF4-FFF2-40B4-BE49-F238E27FC236}">
                <a16:creationId xmlns:a16="http://schemas.microsoft.com/office/drawing/2014/main" id="{3993B1CE-A1F6-464F-965F-5840CE1F50E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0" y="0"/>
            <a:ext cx="2057972" cy="2532888"/>
          </a:xfrm>
          <a:prstGeom prst="rect">
            <a:avLst/>
          </a:prstGeom>
        </p:spPr>
      </p:pic>
      <p:sp>
        <p:nvSpPr>
          <p:cNvPr id="27" name="Text Placeholder 13">
            <a:extLst>
              <a:ext uri="{FF2B5EF4-FFF2-40B4-BE49-F238E27FC236}">
                <a16:creationId xmlns:a16="http://schemas.microsoft.com/office/drawing/2014/main" id="{1E935866-D06E-69A7-4325-16F9EBED98F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85738" y="3448788"/>
            <a:ext cx="2899274" cy="914400"/>
          </a:xfrm>
        </p:spPr>
        <p:txBody>
          <a:bodyPr>
            <a:noAutofit/>
          </a:bodyPr>
          <a:lstStyle>
            <a:lvl1pPr marL="0" indent="0">
              <a:buNone/>
              <a:defRPr sz="3900">
                <a:solidFill>
                  <a:schemeClr val="bg2"/>
                </a:solidFill>
                <a:latin typeface="Overpass ExtraBold" pitchFamily="2" charset="0"/>
              </a:defRPr>
            </a:lvl1pPr>
          </a:lstStyle>
          <a:p>
            <a:pPr lvl="0"/>
            <a:r>
              <a:rPr lang="en-US" dirty="0"/>
              <a:t>Activity Name</a:t>
            </a:r>
            <a:endParaRPr lang="en-AU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89D0326-438F-D837-73BA-CAD5D62F1C07}"/>
              </a:ext>
            </a:extLst>
          </p:cNvPr>
          <p:cNvSpPr txBox="1"/>
          <p:nvPr userDrawn="1"/>
        </p:nvSpPr>
        <p:spPr>
          <a:xfrm>
            <a:off x="6043622" y="6638110"/>
            <a:ext cx="1053494" cy="1923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50" dirty="0"/>
              <a:t>© Mark Richards, 2024</a:t>
            </a:r>
            <a:endParaRPr lang="en-AU" sz="650" dirty="0"/>
          </a:p>
        </p:txBody>
      </p:sp>
      <p:pic>
        <p:nvPicPr>
          <p:cNvPr id="6" name="Picture 5" descr="A black background with blue and purple text&#10;&#10;Description automatically generated">
            <a:extLst>
              <a:ext uri="{FF2B5EF4-FFF2-40B4-BE49-F238E27FC236}">
                <a16:creationId xmlns:a16="http://schemas.microsoft.com/office/drawing/2014/main" id="{66320EC1-9C46-A073-483E-8DE54C56EDB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5928" y="6050938"/>
            <a:ext cx="1021339" cy="605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275085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BB793-2616-4C7E-951D-2ECA247B093E}" type="datetimeFigureOut">
              <a:rPr lang="en-AU" smtClean="0"/>
              <a:t>24/07/2024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FADE4-1775-4218-8F8B-A926B69A696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2044377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idesidebarBlank">
    <p:bg>
      <p:bgPr>
        <a:solidFill>
          <a:srgbClr val="F5F5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!!RightSideBar" descr="right sidebar">
            <a:extLst>
              <a:ext uri="{FF2B5EF4-FFF2-40B4-BE49-F238E27FC236}">
                <a16:creationId xmlns:a16="http://schemas.microsoft.com/office/drawing/2014/main" id="{DBFC28EB-7151-F508-F893-66EED751BB7B}"/>
              </a:ext>
            </a:extLst>
          </p:cNvPr>
          <p:cNvSpPr/>
          <p:nvPr userDrawn="1"/>
        </p:nvSpPr>
        <p:spPr>
          <a:xfrm>
            <a:off x="7367532" y="10918"/>
            <a:ext cx="2555635" cy="6858000"/>
          </a:xfrm>
          <a:prstGeom prst="rect">
            <a:avLst/>
          </a:prstGeom>
          <a:solidFill>
            <a:srgbClr val="E2F3E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en-AU" sz="1463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115CC88-672E-4FD0-49A3-B65DC614B567}"/>
              </a:ext>
            </a:extLst>
          </p:cNvPr>
          <p:cNvSpPr txBox="1"/>
          <p:nvPr userDrawn="1"/>
        </p:nvSpPr>
        <p:spPr>
          <a:xfrm>
            <a:off x="1" y="6671234"/>
            <a:ext cx="7336630" cy="192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50" dirty="0"/>
              <a:t>© Mark Richards, 2024</a:t>
            </a:r>
            <a:endParaRPr lang="en-AU" sz="650" dirty="0"/>
          </a:p>
        </p:txBody>
      </p:sp>
      <p:pic>
        <p:nvPicPr>
          <p:cNvPr id="6" name="Picture 5" descr="A black background with blue and purple text&#10;&#10;Description automatically generated">
            <a:extLst>
              <a:ext uri="{FF2B5EF4-FFF2-40B4-BE49-F238E27FC236}">
                <a16:creationId xmlns:a16="http://schemas.microsoft.com/office/drawing/2014/main" id="{1B65E6DB-D452-8E40-B038-784E490B0E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5928" y="6050938"/>
            <a:ext cx="1021339" cy="605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409429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ftsidebarBlank">
    <p:bg>
      <p:bgPr>
        <a:solidFill>
          <a:srgbClr val="F5F5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!!LeftSideBar" descr="right sidebar">
            <a:extLst>
              <a:ext uri="{FF2B5EF4-FFF2-40B4-BE49-F238E27FC236}">
                <a16:creationId xmlns:a16="http://schemas.microsoft.com/office/drawing/2014/main" id="{DBFC28EB-7151-F508-F893-66EED751BB7B}"/>
              </a:ext>
            </a:extLst>
          </p:cNvPr>
          <p:cNvSpPr/>
          <p:nvPr userDrawn="1"/>
        </p:nvSpPr>
        <p:spPr>
          <a:xfrm>
            <a:off x="6074" y="0"/>
            <a:ext cx="2555635" cy="6858000"/>
          </a:xfrm>
          <a:prstGeom prst="rect">
            <a:avLst/>
          </a:prstGeom>
          <a:solidFill>
            <a:srgbClr val="E2F3E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en-AU" sz="1463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D1F7088-502C-7A82-0DBC-F9320685972D}"/>
              </a:ext>
            </a:extLst>
          </p:cNvPr>
          <p:cNvSpPr txBox="1"/>
          <p:nvPr userDrawn="1"/>
        </p:nvSpPr>
        <p:spPr>
          <a:xfrm>
            <a:off x="2575080" y="6653478"/>
            <a:ext cx="7336630" cy="192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50" dirty="0"/>
              <a:t>© Mark Richards, 2024</a:t>
            </a:r>
            <a:endParaRPr lang="en-AU" sz="650" dirty="0"/>
          </a:p>
        </p:txBody>
      </p:sp>
      <p:pic>
        <p:nvPicPr>
          <p:cNvPr id="8" name="Picture 7" descr="A black background with blue and purple text&#10;&#10;Description automatically generated">
            <a:extLst>
              <a:ext uri="{FF2B5EF4-FFF2-40B4-BE49-F238E27FC236}">
                <a16:creationId xmlns:a16="http://schemas.microsoft.com/office/drawing/2014/main" id="{597BB9D6-B4E1-1282-E0F2-5D275599A16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5928" y="6050938"/>
            <a:ext cx="1021339" cy="605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356849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BB793-2616-4C7E-951D-2ECA247B093E}" type="datetimeFigureOut">
              <a:rPr lang="en-AU" smtClean="0"/>
              <a:t>24/07/2024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FADE4-1775-4218-8F8B-A926B69A696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7845741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BB793-2616-4C7E-951D-2ECA247B093E}" type="datetimeFigureOut">
              <a:rPr lang="en-AU" smtClean="0"/>
              <a:t>24/07/2024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FADE4-1775-4218-8F8B-A926B69A696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623526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BB793-2616-4C7E-951D-2ECA247B093E}" type="datetimeFigureOut">
              <a:rPr lang="en-AU" smtClean="0"/>
              <a:t>24/07/2024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FADE4-1775-4218-8F8B-A926B69A696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3700940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BB793-2616-4C7E-951D-2ECA247B093E}" type="datetimeFigureOut">
              <a:rPr lang="en-AU" smtClean="0"/>
              <a:t>24/07/2024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FADE4-1775-4218-8F8B-A926B69A696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934858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7/24/2024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8476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BB793-2616-4C7E-951D-2ECA247B093E}" type="datetimeFigureOut">
              <a:rPr lang="en-AU" smtClean="0"/>
              <a:t>24/07/2024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FADE4-1775-4218-8F8B-A926B69A696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7446330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BB793-2616-4C7E-951D-2ECA247B093E}" type="datetimeFigureOut">
              <a:rPr lang="en-AU" smtClean="0"/>
              <a:t>24/07/2024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FADE4-1775-4218-8F8B-A926B69A696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2870322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7/24/2024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2116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55" r:id="rId13"/>
    <p:sldLayoutId id="2147483662" r:id="rId14"/>
    <p:sldLayoutId id="2147483664" r:id="rId15"/>
    <p:sldLayoutId id="2147483681" r:id="rId16"/>
    <p:sldLayoutId id="2147483663" r:id="rId17"/>
    <p:sldLayoutId id="2147483666" r:id="rId18"/>
    <p:sldLayoutId id="2147483667" r:id="rId19"/>
    <p:sldLayoutId id="2147483660" r:id="rId20"/>
    <p:sldLayoutId id="2147483661" r:id="rId21"/>
  </p:sldLayoutIdLst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userDrawn="1">
          <p15:clr>
            <a:srgbClr val="F26B43"/>
          </p15:clr>
        </p15:guide>
        <p15:guide id="2" pos="6240" userDrawn="1">
          <p15:clr>
            <a:srgbClr val="F26B43"/>
          </p15:clr>
        </p15:guide>
        <p15:guide id="3" pos="117" userDrawn="1">
          <p15:clr>
            <a:srgbClr val="F26B43"/>
          </p15:clr>
        </p15:guide>
        <p15:guide id="4" pos="618" userDrawn="1">
          <p15:clr>
            <a:srgbClr val="F26B43"/>
          </p15:clr>
        </p15:guide>
        <p15:guide id="5" pos="1118" userDrawn="1">
          <p15:clr>
            <a:srgbClr val="F26B43"/>
          </p15:clr>
        </p15:guide>
        <p15:guide id="6" pos="1619" userDrawn="1">
          <p15:clr>
            <a:srgbClr val="F26B43"/>
          </p15:clr>
        </p15:guide>
        <p15:guide id="7" pos="2119" userDrawn="1">
          <p15:clr>
            <a:srgbClr val="F26B43"/>
          </p15:clr>
        </p15:guide>
        <p15:guide id="8" pos="2620" userDrawn="1">
          <p15:clr>
            <a:srgbClr val="F26B43"/>
          </p15:clr>
        </p15:guide>
        <p15:guide id="9" pos="3120" userDrawn="1">
          <p15:clr>
            <a:srgbClr val="F26B43"/>
          </p15:clr>
        </p15:guide>
        <p15:guide id="10" pos="3621" userDrawn="1">
          <p15:clr>
            <a:srgbClr val="F26B43"/>
          </p15:clr>
        </p15:guide>
        <p15:guide id="11" pos="4121" userDrawn="1">
          <p15:clr>
            <a:srgbClr val="F26B43"/>
          </p15:clr>
        </p15:guide>
        <p15:guide id="12" pos="4622" userDrawn="1">
          <p15:clr>
            <a:srgbClr val="F26B43"/>
          </p15:clr>
        </p15:guide>
        <p15:guide id="13" pos="5122" userDrawn="1">
          <p15:clr>
            <a:srgbClr val="F26B43"/>
          </p15:clr>
        </p15:guide>
        <p15:guide id="14" pos="5623" userDrawn="1">
          <p15:clr>
            <a:srgbClr val="F26B43"/>
          </p15:clr>
        </p15:guide>
        <p15:guide id="15" pos="6123" userDrawn="1">
          <p15:clr>
            <a:srgbClr val="F26B43"/>
          </p15:clr>
        </p15:guide>
        <p15:guide id="16" orient="horz" userDrawn="1">
          <p15:clr>
            <a:srgbClr val="F26B43"/>
          </p15:clr>
        </p15:guide>
        <p15:guide id="17" orient="horz" pos="4320" userDrawn="1">
          <p15:clr>
            <a:srgbClr val="F26B43"/>
          </p15:clr>
        </p15:guide>
        <p15:guide id="18" orient="horz" pos="144" userDrawn="1">
          <p15:clr>
            <a:srgbClr val="F26B43"/>
          </p15:clr>
        </p15:guide>
        <p15:guide id="19" orient="horz" pos="480" userDrawn="1">
          <p15:clr>
            <a:srgbClr val="F26B43"/>
          </p15:clr>
        </p15:guide>
        <p15:guide id="20" orient="horz" pos="816" userDrawn="1">
          <p15:clr>
            <a:srgbClr val="F26B43"/>
          </p15:clr>
        </p15:guide>
        <p15:guide id="21" orient="horz" pos="1152" userDrawn="1">
          <p15:clr>
            <a:srgbClr val="F26B43"/>
          </p15:clr>
        </p15:guide>
        <p15:guide id="22" orient="horz" pos="1488" userDrawn="1">
          <p15:clr>
            <a:srgbClr val="F26B43"/>
          </p15:clr>
        </p15:guide>
        <p15:guide id="23" orient="horz" pos="1824" userDrawn="1">
          <p15:clr>
            <a:srgbClr val="F26B43"/>
          </p15:clr>
        </p15:guide>
        <p15:guide id="24" orient="horz" pos="2160" userDrawn="1">
          <p15:clr>
            <a:srgbClr val="F26B43"/>
          </p15:clr>
        </p15:guide>
        <p15:guide id="25" orient="horz" pos="2496" userDrawn="1">
          <p15:clr>
            <a:srgbClr val="F26B43"/>
          </p15:clr>
        </p15:guide>
        <p15:guide id="26" orient="horz" pos="2832" userDrawn="1">
          <p15:clr>
            <a:srgbClr val="F26B43"/>
          </p15:clr>
        </p15:guide>
        <p15:guide id="27" orient="horz" pos="3168" userDrawn="1">
          <p15:clr>
            <a:srgbClr val="F26B43"/>
          </p15:clr>
        </p15:guide>
        <p15:guide id="28" orient="horz" pos="3504" userDrawn="1">
          <p15:clr>
            <a:srgbClr val="F26B43"/>
          </p15:clr>
        </p15:guide>
        <p15:guide id="29" orient="horz" pos="3840" userDrawn="1">
          <p15:clr>
            <a:srgbClr val="F26B43"/>
          </p15:clr>
        </p15:guide>
        <p15:guide id="30" orient="horz" pos="417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0B9CEA-F27A-5F06-3D71-6F8DF0B9BE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FFCC6C2-5BF8-A241-750E-D7149C50EC3F}"/>
              </a:ext>
            </a:extLst>
          </p:cNvPr>
          <p:cNvSpPr/>
          <p:nvPr/>
        </p:nvSpPr>
        <p:spPr>
          <a:xfrm>
            <a:off x="181350" y="65077"/>
            <a:ext cx="2388019" cy="6628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463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E018A599-0768-0EE9-2C98-DA74E014945D}"/>
              </a:ext>
            </a:extLst>
          </p:cNvPr>
          <p:cNvSpPr txBox="1"/>
          <p:nvPr/>
        </p:nvSpPr>
        <p:spPr>
          <a:xfrm>
            <a:off x="4971117" y="688637"/>
            <a:ext cx="4749347" cy="30008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US" b="1" dirty="0">
                <a:solidFill>
                  <a:schemeClr val="accent3"/>
                </a:solidFill>
                <a:latin typeface="Overpass Black" pitchFamily="2" charset="0"/>
              </a:rPr>
              <a:t>Objectives</a:t>
            </a:r>
            <a:endParaRPr lang="en-AU" b="1" dirty="0">
              <a:solidFill>
                <a:schemeClr val="accent3"/>
              </a:solidFill>
              <a:latin typeface="Overpass Black" pitchFamily="2" charset="0"/>
            </a:endParaRPr>
          </a:p>
        </p:txBody>
      </p:sp>
      <p:sp>
        <p:nvSpPr>
          <p:cNvPr id="3" name="!!FeatureFrame">
            <a:extLst>
              <a:ext uri="{FF2B5EF4-FFF2-40B4-BE49-F238E27FC236}">
                <a16:creationId xmlns:a16="http://schemas.microsoft.com/office/drawing/2014/main" id="{665DD4B3-E62B-47E4-68F8-E642B8C2FB49}"/>
              </a:ext>
            </a:extLst>
          </p:cNvPr>
          <p:cNvSpPr/>
          <p:nvPr/>
        </p:nvSpPr>
        <p:spPr>
          <a:xfrm>
            <a:off x="185738" y="69607"/>
            <a:ext cx="9534525" cy="409691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463"/>
          </a:p>
        </p:txBody>
      </p:sp>
      <p:sp>
        <p:nvSpPr>
          <p:cNvPr id="6" name="!!EpicFrame">
            <a:extLst>
              <a:ext uri="{FF2B5EF4-FFF2-40B4-BE49-F238E27FC236}">
                <a16:creationId xmlns:a16="http://schemas.microsoft.com/office/drawing/2014/main" id="{64647011-52EB-331D-177A-165990F1C28E}"/>
              </a:ext>
            </a:extLst>
          </p:cNvPr>
          <p:cNvSpPr/>
          <p:nvPr/>
        </p:nvSpPr>
        <p:spPr>
          <a:xfrm>
            <a:off x="185738" y="478353"/>
            <a:ext cx="9534525" cy="234000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463"/>
          </a:p>
        </p:txBody>
      </p:sp>
      <p:sp>
        <p:nvSpPr>
          <p:cNvPr id="7" name="!!ProblemFrame">
            <a:extLst>
              <a:ext uri="{FF2B5EF4-FFF2-40B4-BE49-F238E27FC236}">
                <a16:creationId xmlns:a16="http://schemas.microsoft.com/office/drawing/2014/main" id="{07F6A12A-0D1E-0241-67F7-FC35DFE81BEB}"/>
              </a:ext>
            </a:extLst>
          </p:cNvPr>
          <p:cNvSpPr/>
          <p:nvPr/>
        </p:nvSpPr>
        <p:spPr>
          <a:xfrm>
            <a:off x="185738" y="716845"/>
            <a:ext cx="4767750" cy="2237547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463" dirty="0"/>
          </a:p>
        </p:txBody>
      </p:sp>
      <p:sp>
        <p:nvSpPr>
          <p:cNvPr id="8" name="!!ObjectivesFrame">
            <a:extLst>
              <a:ext uri="{FF2B5EF4-FFF2-40B4-BE49-F238E27FC236}">
                <a16:creationId xmlns:a16="http://schemas.microsoft.com/office/drawing/2014/main" id="{996C6D58-1EE9-E6EB-51A2-C7B27A6B7E14}"/>
              </a:ext>
            </a:extLst>
          </p:cNvPr>
          <p:cNvSpPr/>
          <p:nvPr/>
        </p:nvSpPr>
        <p:spPr>
          <a:xfrm>
            <a:off x="4954950" y="716846"/>
            <a:ext cx="4764338" cy="3109919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463"/>
          </a:p>
        </p:txBody>
      </p:sp>
      <p:sp>
        <p:nvSpPr>
          <p:cNvPr id="15" name="!!HypothesisFrame">
            <a:extLst>
              <a:ext uri="{FF2B5EF4-FFF2-40B4-BE49-F238E27FC236}">
                <a16:creationId xmlns:a16="http://schemas.microsoft.com/office/drawing/2014/main" id="{075C6CCC-28C7-5F44-8D39-B7F013B80297}"/>
              </a:ext>
            </a:extLst>
          </p:cNvPr>
          <p:cNvSpPr/>
          <p:nvPr/>
        </p:nvSpPr>
        <p:spPr>
          <a:xfrm>
            <a:off x="185738" y="2952075"/>
            <a:ext cx="4767750" cy="1777336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463"/>
          </a:p>
        </p:txBody>
      </p:sp>
      <p:sp>
        <p:nvSpPr>
          <p:cNvPr id="20" name="!!UserValueFrame">
            <a:extLst>
              <a:ext uri="{FF2B5EF4-FFF2-40B4-BE49-F238E27FC236}">
                <a16:creationId xmlns:a16="http://schemas.microsoft.com/office/drawing/2014/main" id="{F893E594-548D-A85C-C35E-001D3F6B05A1}"/>
              </a:ext>
            </a:extLst>
          </p:cNvPr>
          <p:cNvSpPr/>
          <p:nvPr/>
        </p:nvSpPr>
        <p:spPr>
          <a:xfrm>
            <a:off x="186504" y="4730094"/>
            <a:ext cx="3159000" cy="1574410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463"/>
          </a:p>
        </p:txBody>
      </p:sp>
      <p:sp>
        <p:nvSpPr>
          <p:cNvPr id="24" name="!!TimingFrame">
            <a:extLst>
              <a:ext uri="{FF2B5EF4-FFF2-40B4-BE49-F238E27FC236}">
                <a16:creationId xmlns:a16="http://schemas.microsoft.com/office/drawing/2014/main" id="{31ACE2D9-AFFA-37B1-BD2A-3767025D7E17}"/>
              </a:ext>
            </a:extLst>
          </p:cNvPr>
          <p:cNvSpPr/>
          <p:nvPr/>
        </p:nvSpPr>
        <p:spPr>
          <a:xfrm>
            <a:off x="3348959" y="4730093"/>
            <a:ext cx="3159000" cy="1574410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463"/>
          </a:p>
        </p:txBody>
      </p:sp>
      <p:sp>
        <p:nvSpPr>
          <p:cNvPr id="28" name="!!RRFrame">
            <a:extLst>
              <a:ext uri="{FF2B5EF4-FFF2-40B4-BE49-F238E27FC236}">
                <a16:creationId xmlns:a16="http://schemas.microsoft.com/office/drawing/2014/main" id="{6D11F74C-3050-FDB5-8F72-FF6AA0DD312A}"/>
              </a:ext>
            </a:extLst>
          </p:cNvPr>
          <p:cNvSpPr/>
          <p:nvPr/>
        </p:nvSpPr>
        <p:spPr>
          <a:xfrm>
            <a:off x="6508800" y="4730093"/>
            <a:ext cx="3205800" cy="1574410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463"/>
          </a:p>
        </p:txBody>
      </p:sp>
      <p:sp>
        <p:nvSpPr>
          <p:cNvPr id="30" name="!!WSJFFrame">
            <a:extLst>
              <a:ext uri="{FF2B5EF4-FFF2-40B4-BE49-F238E27FC236}">
                <a16:creationId xmlns:a16="http://schemas.microsoft.com/office/drawing/2014/main" id="{8700C019-8192-F7BE-E6AD-52B26A0AB686}"/>
              </a:ext>
            </a:extLst>
          </p:cNvPr>
          <p:cNvSpPr/>
          <p:nvPr/>
        </p:nvSpPr>
        <p:spPr>
          <a:xfrm>
            <a:off x="4954950" y="3826767"/>
            <a:ext cx="4766775" cy="900900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463"/>
          </a:p>
        </p:txBody>
      </p:sp>
      <p:sp>
        <p:nvSpPr>
          <p:cNvPr id="2" name="!!FeatureTitle">
            <a:extLst>
              <a:ext uri="{FF2B5EF4-FFF2-40B4-BE49-F238E27FC236}">
                <a16:creationId xmlns:a16="http://schemas.microsoft.com/office/drawing/2014/main" id="{83C23B41-E66F-3AF2-D4FE-5A9CB2942761}"/>
              </a:ext>
            </a:extLst>
          </p:cNvPr>
          <p:cNvSpPr txBox="1"/>
          <p:nvPr/>
        </p:nvSpPr>
        <p:spPr>
          <a:xfrm>
            <a:off x="185738" y="94880"/>
            <a:ext cx="23836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4"/>
                </a:solidFill>
                <a:latin typeface="Overpass ExtraBold" pitchFamily="2" charset="0"/>
              </a:rPr>
              <a:t>Feature Name</a:t>
            </a:r>
            <a:endParaRPr lang="en-AU" sz="2400" dirty="0">
              <a:solidFill>
                <a:schemeClr val="accent4"/>
              </a:solidFill>
              <a:latin typeface="Overpass ExtraBold" pitchFamily="2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CBE21DF-31C5-C201-D42F-4C949635518F}"/>
              </a:ext>
            </a:extLst>
          </p:cNvPr>
          <p:cNvSpPr txBox="1"/>
          <p:nvPr/>
        </p:nvSpPr>
        <p:spPr>
          <a:xfrm>
            <a:off x="185738" y="429692"/>
            <a:ext cx="23836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Overpass Black" pitchFamily="2" charset="0"/>
              </a:rPr>
              <a:t>Source Epic</a:t>
            </a:r>
            <a:endParaRPr lang="en-AU" b="1" dirty="0">
              <a:latin typeface="Overpass Black" pitchFamily="2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57320B0-EB3E-6702-B9AB-8367FB040012}"/>
              </a:ext>
            </a:extLst>
          </p:cNvPr>
          <p:cNvSpPr txBox="1"/>
          <p:nvPr/>
        </p:nvSpPr>
        <p:spPr>
          <a:xfrm>
            <a:off x="198131" y="696076"/>
            <a:ext cx="4759462" cy="244373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algn="ctr"/>
            <a:r>
              <a:rPr lang="en-US" b="1" dirty="0">
                <a:solidFill>
                  <a:schemeClr val="accent3"/>
                </a:solidFill>
                <a:latin typeface="Overpass Black" pitchFamily="2" charset="0"/>
              </a:rPr>
              <a:t>Problem Statement</a:t>
            </a:r>
            <a:endParaRPr lang="en-AU" b="1" dirty="0">
              <a:solidFill>
                <a:schemeClr val="accent3"/>
              </a:solidFill>
              <a:latin typeface="Overpass Black" pitchFamily="2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EC43DDE-61D8-496D-6E25-A7F3B8D9A4B7}"/>
              </a:ext>
            </a:extLst>
          </p:cNvPr>
          <p:cNvSpPr txBox="1"/>
          <p:nvPr/>
        </p:nvSpPr>
        <p:spPr>
          <a:xfrm>
            <a:off x="192072" y="2922677"/>
            <a:ext cx="4747675" cy="266605"/>
          </a:xfrm>
          <a:prstGeom prst="rect">
            <a:avLst/>
          </a:prstGeom>
          <a:noFill/>
        </p:spPr>
        <p:txBody>
          <a:bodyPr wrap="none" rtlCol="0" anchor="t">
            <a:noAutofit/>
          </a:bodyPr>
          <a:lstStyle/>
          <a:p>
            <a:pPr algn="ctr"/>
            <a:r>
              <a:rPr lang="en-US" b="1" dirty="0">
                <a:solidFill>
                  <a:schemeClr val="accent3"/>
                </a:solidFill>
                <a:latin typeface="Overpass Black" pitchFamily="2" charset="0"/>
              </a:rPr>
              <a:t>Feature Hypothesis</a:t>
            </a:r>
            <a:endParaRPr lang="en-AU" b="1" dirty="0">
              <a:solidFill>
                <a:schemeClr val="accent3"/>
              </a:solidFill>
              <a:latin typeface="Overpass Black" pitchFamily="2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91F89FCE-450B-A068-9FD1-D1A61F755B5C}"/>
              </a:ext>
            </a:extLst>
          </p:cNvPr>
          <p:cNvSpPr txBox="1"/>
          <p:nvPr/>
        </p:nvSpPr>
        <p:spPr>
          <a:xfrm>
            <a:off x="740413" y="4755478"/>
            <a:ext cx="2628478" cy="5125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sz="1463" b="1" dirty="0">
                <a:solidFill>
                  <a:schemeClr val="accent3"/>
                </a:solidFill>
                <a:latin typeface="Overpass Black" pitchFamily="2" charset="0"/>
              </a:rPr>
              <a:t>User / Business Value</a:t>
            </a:r>
            <a:endParaRPr lang="en-AU" sz="1463" b="1" dirty="0">
              <a:solidFill>
                <a:schemeClr val="accent3"/>
              </a:solidFill>
              <a:latin typeface="Overpass Black" pitchFamily="2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F3A7192E-693E-8642-8726-CCD4805B6033}"/>
              </a:ext>
            </a:extLst>
          </p:cNvPr>
          <p:cNvSpPr txBox="1"/>
          <p:nvPr/>
        </p:nvSpPr>
        <p:spPr>
          <a:xfrm>
            <a:off x="3908176" y="4739236"/>
            <a:ext cx="2606997" cy="62595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US" sz="1463" b="1" dirty="0">
                <a:solidFill>
                  <a:schemeClr val="accent3"/>
                </a:solidFill>
                <a:latin typeface="Overpass Black" pitchFamily="2" charset="0"/>
              </a:rPr>
              <a:t>Timing Criticality</a:t>
            </a:r>
            <a:endParaRPr lang="en-AU" sz="1463" b="1" dirty="0">
              <a:solidFill>
                <a:schemeClr val="accent3"/>
              </a:solidFill>
              <a:latin typeface="Overpass Black" pitchFamily="2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2C8BEA96-DC87-34FD-7811-4A658C1DB8B3}"/>
              </a:ext>
            </a:extLst>
          </p:cNvPr>
          <p:cNvSpPr txBox="1"/>
          <p:nvPr/>
        </p:nvSpPr>
        <p:spPr>
          <a:xfrm>
            <a:off x="7085522" y="4732493"/>
            <a:ext cx="2639790" cy="632166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US" sz="1463" b="1" dirty="0">
                <a:solidFill>
                  <a:schemeClr val="accent3"/>
                </a:solidFill>
                <a:latin typeface="Overpass Black" pitchFamily="2" charset="0"/>
              </a:rPr>
              <a:t>Risk Reduction / </a:t>
            </a:r>
            <a:br>
              <a:rPr lang="en-US" sz="1463" b="1" dirty="0">
                <a:solidFill>
                  <a:schemeClr val="accent3"/>
                </a:solidFill>
                <a:latin typeface="Overpass Black" pitchFamily="2" charset="0"/>
              </a:rPr>
            </a:br>
            <a:r>
              <a:rPr lang="en-US" sz="1463" b="1" dirty="0">
                <a:solidFill>
                  <a:schemeClr val="accent3"/>
                </a:solidFill>
                <a:latin typeface="Overpass Black" pitchFamily="2" charset="0"/>
              </a:rPr>
              <a:t>Opportunity Enablement</a:t>
            </a:r>
            <a:endParaRPr lang="en-AU" sz="1463" b="1" dirty="0">
              <a:solidFill>
                <a:schemeClr val="accent3"/>
              </a:solidFill>
              <a:latin typeface="Overpass Black" pitchFamily="2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941B3226-83AF-F107-65AE-251E20A37B1F}"/>
              </a:ext>
            </a:extLst>
          </p:cNvPr>
          <p:cNvSpPr txBox="1"/>
          <p:nvPr/>
        </p:nvSpPr>
        <p:spPr>
          <a:xfrm>
            <a:off x="4957740" y="3820352"/>
            <a:ext cx="1580159" cy="725059"/>
          </a:xfrm>
          <a:prstGeom prst="rect">
            <a:avLst/>
          </a:prstGeom>
          <a:noFill/>
        </p:spPr>
        <p:txBody>
          <a:bodyPr wrap="square" lIns="0" rIns="0" rtlCol="0">
            <a:noAutofit/>
          </a:bodyPr>
          <a:lstStyle/>
          <a:p>
            <a:pPr algn="ctr"/>
            <a:r>
              <a:rPr lang="en-US" b="1" dirty="0">
                <a:solidFill>
                  <a:schemeClr val="accent3"/>
                </a:solidFill>
                <a:latin typeface="Overpass Black" pitchFamily="2" charset="0"/>
              </a:rPr>
              <a:t>Cost of Delay</a:t>
            </a:r>
            <a:endParaRPr lang="en-AU" b="1" dirty="0">
              <a:solidFill>
                <a:schemeClr val="accent3"/>
              </a:solidFill>
              <a:latin typeface="Overpass Black" pitchFamily="2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55B29059-9752-DB9D-227D-DD9033A1F31B}"/>
              </a:ext>
            </a:extLst>
          </p:cNvPr>
          <p:cNvSpPr txBox="1"/>
          <p:nvPr/>
        </p:nvSpPr>
        <p:spPr>
          <a:xfrm>
            <a:off x="6539750" y="3820353"/>
            <a:ext cx="1580159" cy="742364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US" b="1" dirty="0">
                <a:solidFill>
                  <a:schemeClr val="accent3"/>
                </a:solidFill>
                <a:latin typeface="Overpass Black" pitchFamily="2" charset="0"/>
              </a:rPr>
              <a:t>Size</a:t>
            </a:r>
            <a:endParaRPr lang="en-AU" b="1" dirty="0">
              <a:solidFill>
                <a:schemeClr val="accent3"/>
              </a:solidFill>
              <a:latin typeface="Overpass Black" pitchFamily="2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AC8E7343-3601-19C6-3867-5AB8A8DCD8DB}"/>
              </a:ext>
            </a:extLst>
          </p:cNvPr>
          <p:cNvSpPr txBox="1"/>
          <p:nvPr/>
        </p:nvSpPr>
        <p:spPr>
          <a:xfrm>
            <a:off x="8143235" y="3820353"/>
            <a:ext cx="1572640" cy="737099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US" b="1" dirty="0">
                <a:solidFill>
                  <a:schemeClr val="accent3"/>
                </a:solidFill>
                <a:latin typeface="Overpass Black" pitchFamily="2" charset="0"/>
              </a:rPr>
              <a:t>WSJF</a:t>
            </a:r>
            <a:endParaRPr lang="en-AU" b="1" dirty="0">
              <a:solidFill>
                <a:schemeClr val="accent3"/>
              </a:solidFill>
              <a:latin typeface="Overpass Black" pitchFamily="2" charset="0"/>
            </a:endParaRPr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58182497-943A-7BD2-727C-F0BA8E444C21}"/>
              </a:ext>
            </a:extLst>
          </p:cNvPr>
          <p:cNvSpPr/>
          <p:nvPr/>
        </p:nvSpPr>
        <p:spPr>
          <a:xfrm>
            <a:off x="5491881" y="4138122"/>
            <a:ext cx="511875" cy="511875"/>
          </a:xfrm>
          <a:prstGeom prst="ellipse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463"/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B9EF4696-EAA9-A7AD-FA89-0C66C08A9391}"/>
              </a:ext>
            </a:extLst>
          </p:cNvPr>
          <p:cNvSpPr/>
          <p:nvPr/>
        </p:nvSpPr>
        <p:spPr>
          <a:xfrm>
            <a:off x="7073891" y="4138122"/>
            <a:ext cx="511875" cy="511875"/>
          </a:xfrm>
          <a:prstGeom prst="ellipse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463" dirty="0"/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827D7088-1492-E878-9211-D62F351A4A91}"/>
              </a:ext>
            </a:extLst>
          </p:cNvPr>
          <p:cNvSpPr/>
          <p:nvPr/>
        </p:nvSpPr>
        <p:spPr>
          <a:xfrm>
            <a:off x="8673617" y="4138122"/>
            <a:ext cx="511875" cy="511875"/>
          </a:xfrm>
          <a:prstGeom prst="ellipse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463" dirty="0"/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227C18C5-7BA5-B2A1-E8F5-17F62C6B01B0}"/>
              </a:ext>
            </a:extLst>
          </p:cNvPr>
          <p:cNvSpPr/>
          <p:nvPr/>
        </p:nvSpPr>
        <p:spPr>
          <a:xfrm>
            <a:off x="493896" y="4780828"/>
            <a:ext cx="393560" cy="393560"/>
          </a:xfrm>
          <a:prstGeom prst="ellipse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463"/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FC054122-28E2-36DB-DF4A-F2580F3F29F9}"/>
              </a:ext>
            </a:extLst>
          </p:cNvPr>
          <p:cNvSpPr/>
          <p:nvPr/>
        </p:nvSpPr>
        <p:spPr>
          <a:xfrm>
            <a:off x="3660961" y="4761091"/>
            <a:ext cx="394096" cy="394096"/>
          </a:xfrm>
          <a:prstGeom prst="ellipse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463"/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CADB7087-2E9F-E9EC-0E40-9F3D68FC1F93}"/>
              </a:ext>
            </a:extLst>
          </p:cNvPr>
          <p:cNvSpPr/>
          <p:nvPr/>
        </p:nvSpPr>
        <p:spPr>
          <a:xfrm>
            <a:off x="6817802" y="4761079"/>
            <a:ext cx="393560" cy="393560"/>
          </a:xfrm>
          <a:prstGeom prst="ellipse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463"/>
          </a:p>
        </p:txBody>
      </p:sp>
      <p:pic>
        <p:nvPicPr>
          <p:cNvPr id="62" name="Picture 61" descr="A blue and black symbol&#10;&#10;Description automatically generated with medium confidence">
            <a:extLst>
              <a:ext uri="{FF2B5EF4-FFF2-40B4-BE49-F238E27FC236}">
                <a16:creationId xmlns:a16="http://schemas.microsoft.com/office/drawing/2014/main" id="{CD7A63AB-6433-9DB1-7BA4-B6D4BE2198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1987" y="4105947"/>
            <a:ext cx="576225" cy="576225"/>
          </a:xfrm>
          <a:prstGeom prst="rect">
            <a:avLst/>
          </a:prstGeom>
        </p:spPr>
      </p:pic>
      <p:pic>
        <p:nvPicPr>
          <p:cNvPr id="64" name="Picture 63" descr="A line of a divide&#10;&#10;Description automatically generated with medium confidence">
            <a:extLst>
              <a:ext uri="{FF2B5EF4-FFF2-40B4-BE49-F238E27FC236}">
                <a16:creationId xmlns:a16="http://schemas.microsoft.com/office/drawing/2014/main" id="{BAEEA77C-9F60-F077-09D9-4395B24C582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1454" y="4105952"/>
            <a:ext cx="576215" cy="576215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F81FF559-44ED-4455-7AD1-11159C525F21}"/>
              </a:ext>
            </a:extLst>
          </p:cNvPr>
          <p:cNvSpPr txBox="1"/>
          <p:nvPr/>
        </p:nvSpPr>
        <p:spPr>
          <a:xfrm>
            <a:off x="751772" y="9315833"/>
            <a:ext cx="3646596" cy="3085384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r>
              <a:rPr lang="en-US" sz="2275" dirty="0"/>
              <a:t>Great Feature Names are framed to describe the customer outcome and imply boundaries of intent.</a:t>
            </a:r>
            <a:endParaRPr lang="en-AU" sz="2275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0488887-468F-2E08-5E8F-58B2C34DF681}"/>
              </a:ext>
            </a:extLst>
          </p:cNvPr>
          <p:cNvSpPr txBox="1"/>
          <p:nvPr/>
        </p:nvSpPr>
        <p:spPr>
          <a:xfrm>
            <a:off x="5891701" y="9435991"/>
            <a:ext cx="3083520" cy="442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75" dirty="0"/>
              <a:t>Nominee Claims</a:t>
            </a:r>
            <a:endParaRPr lang="en-AU" sz="2275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B663FAE-8774-33EB-8D39-56C78A1AA95E}"/>
              </a:ext>
            </a:extLst>
          </p:cNvPr>
          <p:cNvSpPr txBox="1"/>
          <p:nvPr/>
        </p:nvSpPr>
        <p:spPr>
          <a:xfrm>
            <a:off x="5891701" y="11275909"/>
            <a:ext cx="3178175" cy="11426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75" dirty="0"/>
              <a:t>Allow a Nominee to lodge an online claim on behalf of a claimant</a:t>
            </a:r>
            <a:endParaRPr lang="en-AU" sz="2275" dirty="0"/>
          </a:p>
        </p:txBody>
      </p:sp>
      <p:pic>
        <p:nvPicPr>
          <p:cNvPr id="17" name="Picture 16" descr="A black x in a red circle&#10;&#10;Description automatically generated">
            <a:extLst>
              <a:ext uri="{FF2B5EF4-FFF2-40B4-BE49-F238E27FC236}">
                <a16:creationId xmlns:a16="http://schemas.microsoft.com/office/drawing/2014/main" id="{5D565367-D7D6-157B-35DF-8729A79F93D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5336" y="9429215"/>
            <a:ext cx="419235" cy="419235"/>
          </a:xfrm>
          <a:prstGeom prst="rect">
            <a:avLst/>
          </a:prstGeom>
        </p:spPr>
      </p:pic>
      <p:pic>
        <p:nvPicPr>
          <p:cNvPr id="19" name="Picture 18" descr="A blue tick in a circle&#10;&#10;Description automatically generated">
            <a:extLst>
              <a:ext uri="{FF2B5EF4-FFF2-40B4-BE49-F238E27FC236}">
                <a16:creationId xmlns:a16="http://schemas.microsoft.com/office/drawing/2014/main" id="{175F719B-A5D2-9173-21C9-BEA0A086E81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8206" y="11200360"/>
            <a:ext cx="513495" cy="513495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AFF116EA-DA44-E28B-EC7B-A1F0C2CF775F}"/>
              </a:ext>
            </a:extLst>
          </p:cNvPr>
          <p:cNvSpPr txBox="1"/>
          <p:nvPr/>
        </p:nvSpPr>
        <p:spPr>
          <a:xfrm>
            <a:off x="5891701" y="9891832"/>
            <a:ext cx="3083520" cy="442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75" dirty="0"/>
              <a:t>#123.45a</a:t>
            </a:r>
            <a:endParaRPr lang="en-AU" sz="2275" dirty="0"/>
          </a:p>
        </p:txBody>
      </p:sp>
      <p:pic>
        <p:nvPicPr>
          <p:cNvPr id="23" name="Picture 22" descr="A black x in a red circle&#10;&#10;Description automatically generated">
            <a:extLst>
              <a:ext uri="{FF2B5EF4-FFF2-40B4-BE49-F238E27FC236}">
                <a16:creationId xmlns:a16="http://schemas.microsoft.com/office/drawing/2014/main" id="{58988346-0D03-DC23-76FA-5D7A3186F9F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5336" y="9885056"/>
            <a:ext cx="419235" cy="419235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FAF689D5-9B47-10E2-5397-CF374AD12C4A}"/>
              </a:ext>
            </a:extLst>
          </p:cNvPr>
          <p:cNvSpPr txBox="1"/>
          <p:nvPr/>
        </p:nvSpPr>
        <p:spPr>
          <a:xfrm>
            <a:off x="5904692" y="10400663"/>
            <a:ext cx="3119975" cy="7925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75" dirty="0"/>
              <a:t>Nominee Claims Part 2</a:t>
            </a:r>
            <a:endParaRPr lang="en-AU" sz="2275" dirty="0"/>
          </a:p>
        </p:txBody>
      </p:sp>
      <p:pic>
        <p:nvPicPr>
          <p:cNvPr id="27" name="Picture 26" descr="A black x in a red circle&#10;&#10;Description automatically generated">
            <a:extLst>
              <a:ext uri="{FF2B5EF4-FFF2-40B4-BE49-F238E27FC236}">
                <a16:creationId xmlns:a16="http://schemas.microsoft.com/office/drawing/2014/main" id="{DFA57C8C-5F60-345B-DF61-441B97C9450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8328" y="10393886"/>
            <a:ext cx="419235" cy="419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5554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0B9CEA-F27A-5F06-3D71-6F8DF0B9BE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FFCC6C2-5BF8-A241-750E-D7149C50EC3F}"/>
              </a:ext>
            </a:extLst>
          </p:cNvPr>
          <p:cNvSpPr/>
          <p:nvPr/>
        </p:nvSpPr>
        <p:spPr>
          <a:xfrm>
            <a:off x="181350" y="65077"/>
            <a:ext cx="2388019" cy="6628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463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E018A599-0768-0EE9-2C98-DA74E014945D}"/>
              </a:ext>
            </a:extLst>
          </p:cNvPr>
          <p:cNvSpPr txBox="1"/>
          <p:nvPr/>
        </p:nvSpPr>
        <p:spPr>
          <a:xfrm>
            <a:off x="4971117" y="688637"/>
            <a:ext cx="4749347" cy="30008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US" b="1" dirty="0">
                <a:solidFill>
                  <a:schemeClr val="accent3"/>
                </a:solidFill>
                <a:latin typeface="Overpass Black" pitchFamily="2" charset="0"/>
              </a:rPr>
              <a:t>Objectives</a:t>
            </a:r>
            <a:endParaRPr lang="en-AU" b="1" dirty="0">
              <a:solidFill>
                <a:schemeClr val="accent3"/>
              </a:solidFill>
              <a:latin typeface="Overpass Black" pitchFamily="2" charset="0"/>
            </a:endParaRPr>
          </a:p>
        </p:txBody>
      </p:sp>
      <p:sp>
        <p:nvSpPr>
          <p:cNvPr id="3" name="!!FeatureFrame">
            <a:extLst>
              <a:ext uri="{FF2B5EF4-FFF2-40B4-BE49-F238E27FC236}">
                <a16:creationId xmlns:a16="http://schemas.microsoft.com/office/drawing/2014/main" id="{665DD4B3-E62B-47E4-68F8-E642B8C2FB49}"/>
              </a:ext>
            </a:extLst>
          </p:cNvPr>
          <p:cNvSpPr/>
          <p:nvPr/>
        </p:nvSpPr>
        <p:spPr>
          <a:xfrm>
            <a:off x="185738" y="69607"/>
            <a:ext cx="9534525" cy="409691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463"/>
          </a:p>
        </p:txBody>
      </p:sp>
      <p:sp>
        <p:nvSpPr>
          <p:cNvPr id="6" name="!!EpicFrame">
            <a:extLst>
              <a:ext uri="{FF2B5EF4-FFF2-40B4-BE49-F238E27FC236}">
                <a16:creationId xmlns:a16="http://schemas.microsoft.com/office/drawing/2014/main" id="{64647011-52EB-331D-177A-165990F1C28E}"/>
              </a:ext>
            </a:extLst>
          </p:cNvPr>
          <p:cNvSpPr/>
          <p:nvPr/>
        </p:nvSpPr>
        <p:spPr>
          <a:xfrm>
            <a:off x="185738" y="478353"/>
            <a:ext cx="9534525" cy="234000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463"/>
          </a:p>
        </p:txBody>
      </p:sp>
      <p:sp>
        <p:nvSpPr>
          <p:cNvPr id="7" name="!!ProblemFrame">
            <a:extLst>
              <a:ext uri="{FF2B5EF4-FFF2-40B4-BE49-F238E27FC236}">
                <a16:creationId xmlns:a16="http://schemas.microsoft.com/office/drawing/2014/main" id="{07F6A12A-0D1E-0241-67F7-FC35DFE81BEB}"/>
              </a:ext>
            </a:extLst>
          </p:cNvPr>
          <p:cNvSpPr/>
          <p:nvPr/>
        </p:nvSpPr>
        <p:spPr>
          <a:xfrm>
            <a:off x="185738" y="716845"/>
            <a:ext cx="4767750" cy="2237547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463" dirty="0"/>
          </a:p>
        </p:txBody>
      </p:sp>
      <p:sp>
        <p:nvSpPr>
          <p:cNvPr id="8" name="!!ObjectivesFrame">
            <a:extLst>
              <a:ext uri="{FF2B5EF4-FFF2-40B4-BE49-F238E27FC236}">
                <a16:creationId xmlns:a16="http://schemas.microsoft.com/office/drawing/2014/main" id="{996C6D58-1EE9-E6EB-51A2-C7B27A6B7E14}"/>
              </a:ext>
            </a:extLst>
          </p:cNvPr>
          <p:cNvSpPr/>
          <p:nvPr/>
        </p:nvSpPr>
        <p:spPr>
          <a:xfrm>
            <a:off x="4954950" y="716846"/>
            <a:ext cx="4764338" cy="3109919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463"/>
          </a:p>
        </p:txBody>
      </p:sp>
      <p:sp>
        <p:nvSpPr>
          <p:cNvPr id="15" name="!!HypothesisFrame">
            <a:extLst>
              <a:ext uri="{FF2B5EF4-FFF2-40B4-BE49-F238E27FC236}">
                <a16:creationId xmlns:a16="http://schemas.microsoft.com/office/drawing/2014/main" id="{075C6CCC-28C7-5F44-8D39-B7F013B80297}"/>
              </a:ext>
            </a:extLst>
          </p:cNvPr>
          <p:cNvSpPr/>
          <p:nvPr/>
        </p:nvSpPr>
        <p:spPr>
          <a:xfrm>
            <a:off x="185738" y="2952075"/>
            <a:ext cx="4767750" cy="1777336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463"/>
          </a:p>
        </p:txBody>
      </p:sp>
      <p:sp>
        <p:nvSpPr>
          <p:cNvPr id="20" name="!!UserValueFrame">
            <a:extLst>
              <a:ext uri="{FF2B5EF4-FFF2-40B4-BE49-F238E27FC236}">
                <a16:creationId xmlns:a16="http://schemas.microsoft.com/office/drawing/2014/main" id="{F893E594-548D-A85C-C35E-001D3F6B05A1}"/>
              </a:ext>
            </a:extLst>
          </p:cNvPr>
          <p:cNvSpPr/>
          <p:nvPr/>
        </p:nvSpPr>
        <p:spPr>
          <a:xfrm>
            <a:off x="186504" y="4730094"/>
            <a:ext cx="3159000" cy="1574410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463"/>
          </a:p>
        </p:txBody>
      </p:sp>
      <p:sp>
        <p:nvSpPr>
          <p:cNvPr id="24" name="!!TimingFrame">
            <a:extLst>
              <a:ext uri="{FF2B5EF4-FFF2-40B4-BE49-F238E27FC236}">
                <a16:creationId xmlns:a16="http://schemas.microsoft.com/office/drawing/2014/main" id="{31ACE2D9-AFFA-37B1-BD2A-3767025D7E17}"/>
              </a:ext>
            </a:extLst>
          </p:cNvPr>
          <p:cNvSpPr/>
          <p:nvPr/>
        </p:nvSpPr>
        <p:spPr>
          <a:xfrm>
            <a:off x="3348959" y="4730093"/>
            <a:ext cx="3159000" cy="1574410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463"/>
          </a:p>
        </p:txBody>
      </p:sp>
      <p:sp>
        <p:nvSpPr>
          <p:cNvPr id="28" name="!!RRFrame">
            <a:extLst>
              <a:ext uri="{FF2B5EF4-FFF2-40B4-BE49-F238E27FC236}">
                <a16:creationId xmlns:a16="http://schemas.microsoft.com/office/drawing/2014/main" id="{6D11F74C-3050-FDB5-8F72-FF6AA0DD312A}"/>
              </a:ext>
            </a:extLst>
          </p:cNvPr>
          <p:cNvSpPr/>
          <p:nvPr/>
        </p:nvSpPr>
        <p:spPr>
          <a:xfrm>
            <a:off x="6508800" y="4730093"/>
            <a:ext cx="3205800" cy="1574410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463"/>
          </a:p>
        </p:txBody>
      </p:sp>
      <p:sp>
        <p:nvSpPr>
          <p:cNvPr id="30" name="!!WSJFFrame">
            <a:extLst>
              <a:ext uri="{FF2B5EF4-FFF2-40B4-BE49-F238E27FC236}">
                <a16:creationId xmlns:a16="http://schemas.microsoft.com/office/drawing/2014/main" id="{8700C019-8192-F7BE-E6AD-52B26A0AB686}"/>
              </a:ext>
            </a:extLst>
          </p:cNvPr>
          <p:cNvSpPr/>
          <p:nvPr/>
        </p:nvSpPr>
        <p:spPr>
          <a:xfrm>
            <a:off x="4954950" y="3826767"/>
            <a:ext cx="4766775" cy="900900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463"/>
          </a:p>
        </p:txBody>
      </p:sp>
      <p:sp>
        <p:nvSpPr>
          <p:cNvPr id="2" name="!!FeatureTitle">
            <a:extLst>
              <a:ext uri="{FF2B5EF4-FFF2-40B4-BE49-F238E27FC236}">
                <a16:creationId xmlns:a16="http://schemas.microsoft.com/office/drawing/2014/main" id="{83C23B41-E66F-3AF2-D4FE-5A9CB2942761}"/>
              </a:ext>
            </a:extLst>
          </p:cNvPr>
          <p:cNvSpPr txBox="1"/>
          <p:nvPr/>
        </p:nvSpPr>
        <p:spPr>
          <a:xfrm>
            <a:off x="185738" y="94880"/>
            <a:ext cx="23836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4"/>
                </a:solidFill>
                <a:latin typeface="Overpass ExtraBold" pitchFamily="2" charset="0"/>
              </a:rPr>
              <a:t>Feature Name</a:t>
            </a:r>
            <a:endParaRPr lang="en-AU" sz="2400" dirty="0">
              <a:solidFill>
                <a:schemeClr val="accent4"/>
              </a:solidFill>
              <a:latin typeface="Overpass ExtraBold" pitchFamily="2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CBE21DF-31C5-C201-D42F-4C949635518F}"/>
              </a:ext>
            </a:extLst>
          </p:cNvPr>
          <p:cNvSpPr txBox="1"/>
          <p:nvPr/>
        </p:nvSpPr>
        <p:spPr>
          <a:xfrm>
            <a:off x="185738" y="429692"/>
            <a:ext cx="23836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Overpass Black" pitchFamily="2" charset="0"/>
              </a:rPr>
              <a:t>Source Epic</a:t>
            </a:r>
            <a:endParaRPr lang="en-AU" b="1" dirty="0">
              <a:latin typeface="Overpass Black" pitchFamily="2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57320B0-EB3E-6702-B9AB-8367FB040012}"/>
              </a:ext>
            </a:extLst>
          </p:cNvPr>
          <p:cNvSpPr txBox="1"/>
          <p:nvPr/>
        </p:nvSpPr>
        <p:spPr>
          <a:xfrm>
            <a:off x="198131" y="696076"/>
            <a:ext cx="4759462" cy="244373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algn="ctr"/>
            <a:r>
              <a:rPr lang="en-US" b="1" dirty="0">
                <a:solidFill>
                  <a:schemeClr val="accent3"/>
                </a:solidFill>
                <a:latin typeface="Overpass Black" pitchFamily="2" charset="0"/>
              </a:rPr>
              <a:t>Problem Statement</a:t>
            </a:r>
            <a:endParaRPr lang="en-AU" b="1" dirty="0">
              <a:solidFill>
                <a:schemeClr val="accent3"/>
              </a:solidFill>
              <a:latin typeface="Overpass Black" pitchFamily="2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EC43DDE-61D8-496D-6E25-A7F3B8D9A4B7}"/>
              </a:ext>
            </a:extLst>
          </p:cNvPr>
          <p:cNvSpPr txBox="1"/>
          <p:nvPr/>
        </p:nvSpPr>
        <p:spPr>
          <a:xfrm>
            <a:off x="192072" y="2922677"/>
            <a:ext cx="4747675" cy="266605"/>
          </a:xfrm>
          <a:prstGeom prst="rect">
            <a:avLst/>
          </a:prstGeom>
          <a:noFill/>
        </p:spPr>
        <p:txBody>
          <a:bodyPr wrap="none" rtlCol="0" anchor="t">
            <a:noAutofit/>
          </a:bodyPr>
          <a:lstStyle/>
          <a:p>
            <a:pPr algn="ctr"/>
            <a:r>
              <a:rPr lang="en-US" b="1" dirty="0">
                <a:solidFill>
                  <a:schemeClr val="accent3"/>
                </a:solidFill>
                <a:latin typeface="Overpass Black" pitchFamily="2" charset="0"/>
              </a:rPr>
              <a:t>Feature Hypothesis</a:t>
            </a:r>
            <a:endParaRPr lang="en-AU" b="1" dirty="0">
              <a:solidFill>
                <a:schemeClr val="accent3"/>
              </a:solidFill>
              <a:latin typeface="Overpass Black" pitchFamily="2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91F89FCE-450B-A068-9FD1-D1A61F755B5C}"/>
              </a:ext>
            </a:extLst>
          </p:cNvPr>
          <p:cNvSpPr txBox="1"/>
          <p:nvPr/>
        </p:nvSpPr>
        <p:spPr>
          <a:xfrm>
            <a:off x="740413" y="4755478"/>
            <a:ext cx="2628478" cy="5125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sz="1463" b="1" dirty="0">
                <a:solidFill>
                  <a:schemeClr val="accent3"/>
                </a:solidFill>
                <a:latin typeface="Overpass Black" pitchFamily="2" charset="0"/>
              </a:rPr>
              <a:t>User / Business Value</a:t>
            </a:r>
            <a:endParaRPr lang="en-AU" sz="1463" b="1" dirty="0">
              <a:solidFill>
                <a:schemeClr val="accent3"/>
              </a:solidFill>
              <a:latin typeface="Overpass Black" pitchFamily="2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F3A7192E-693E-8642-8726-CCD4805B6033}"/>
              </a:ext>
            </a:extLst>
          </p:cNvPr>
          <p:cNvSpPr txBox="1"/>
          <p:nvPr/>
        </p:nvSpPr>
        <p:spPr>
          <a:xfrm>
            <a:off x="3908176" y="4739236"/>
            <a:ext cx="2606997" cy="62595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US" sz="1463" b="1" dirty="0">
                <a:solidFill>
                  <a:schemeClr val="accent3"/>
                </a:solidFill>
                <a:latin typeface="Overpass Black" pitchFamily="2" charset="0"/>
              </a:rPr>
              <a:t>Timing Criticality</a:t>
            </a:r>
            <a:endParaRPr lang="en-AU" sz="1463" b="1" dirty="0">
              <a:solidFill>
                <a:schemeClr val="accent3"/>
              </a:solidFill>
              <a:latin typeface="Overpass Black" pitchFamily="2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2C8BEA96-DC87-34FD-7811-4A658C1DB8B3}"/>
              </a:ext>
            </a:extLst>
          </p:cNvPr>
          <p:cNvSpPr txBox="1"/>
          <p:nvPr/>
        </p:nvSpPr>
        <p:spPr>
          <a:xfrm>
            <a:off x="7085522" y="4732493"/>
            <a:ext cx="2639790" cy="632166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US" sz="1463" b="1" dirty="0">
                <a:solidFill>
                  <a:schemeClr val="accent3"/>
                </a:solidFill>
                <a:latin typeface="Overpass Black" pitchFamily="2" charset="0"/>
              </a:rPr>
              <a:t>Risk Reduction / </a:t>
            </a:r>
            <a:br>
              <a:rPr lang="en-US" sz="1463" b="1" dirty="0">
                <a:solidFill>
                  <a:schemeClr val="accent3"/>
                </a:solidFill>
                <a:latin typeface="Overpass Black" pitchFamily="2" charset="0"/>
              </a:rPr>
            </a:br>
            <a:r>
              <a:rPr lang="en-US" sz="1463" b="1" dirty="0">
                <a:solidFill>
                  <a:schemeClr val="accent3"/>
                </a:solidFill>
                <a:latin typeface="Overpass Black" pitchFamily="2" charset="0"/>
              </a:rPr>
              <a:t>Opportunity Enablement</a:t>
            </a:r>
            <a:endParaRPr lang="en-AU" sz="1463" b="1" dirty="0">
              <a:solidFill>
                <a:schemeClr val="accent3"/>
              </a:solidFill>
              <a:latin typeface="Overpass Black" pitchFamily="2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941B3226-83AF-F107-65AE-251E20A37B1F}"/>
              </a:ext>
            </a:extLst>
          </p:cNvPr>
          <p:cNvSpPr txBox="1"/>
          <p:nvPr/>
        </p:nvSpPr>
        <p:spPr>
          <a:xfrm>
            <a:off x="4957740" y="3820352"/>
            <a:ext cx="1580159" cy="725059"/>
          </a:xfrm>
          <a:prstGeom prst="rect">
            <a:avLst/>
          </a:prstGeom>
          <a:noFill/>
        </p:spPr>
        <p:txBody>
          <a:bodyPr wrap="square" lIns="0" rIns="0" rtlCol="0">
            <a:noAutofit/>
          </a:bodyPr>
          <a:lstStyle/>
          <a:p>
            <a:pPr algn="ctr"/>
            <a:r>
              <a:rPr lang="en-US" b="1" dirty="0">
                <a:solidFill>
                  <a:schemeClr val="accent3"/>
                </a:solidFill>
                <a:latin typeface="Overpass Black" pitchFamily="2" charset="0"/>
              </a:rPr>
              <a:t>Cost of Delay</a:t>
            </a:r>
            <a:endParaRPr lang="en-AU" b="1" dirty="0">
              <a:solidFill>
                <a:schemeClr val="accent3"/>
              </a:solidFill>
              <a:latin typeface="Overpass Black" pitchFamily="2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55B29059-9752-DB9D-227D-DD9033A1F31B}"/>
              </a:ext>
            </a:extLst>
          </p:cNvPr>
          <p:cNvSpPr txBox="1"/>
          <p:nvPr/>
        </p:nvSpPr>
        <p:spPr>
          <a:xfrm>
            <a:off x="6539750" y="3820353"/>
            <a:ext cx="1580159" cy="742364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US" b="1" dirty="0">
                <a:solidFill>
                  <a:schemeClr val="accent3"/>
                </a:solidFill>
                <a:latin typeface="Overpass Black" pitchFamily="2" charset="0"/>
              </a:rPr>
              <a:t>Size</a:t>
            </a:r>
            <a:endParaRPr lang="en-AU" b="1" dirty="0">
              <a:solidFill>
                <a:schemeClr val="accent3"/>
              </a:solidFill>
              <a:latin typeface="Overpass Black" pitchFamily="2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AC8E7343-3601-19C6-3867-5AB8A8DCD8DB}"/>
              </a:ext>
            </a:extLst>
          </p:cNvPr>
          <p:cNvSpPr txBox="1"/>
          <p:nvPr/>
        </p:nvSpPr>
        <p:spPr>
          <a:xfrm>
            <a:off x="8143235" y="3820353"/>
            <a:ext cx="1572640" cy="737099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US" b="1" dirty="0">
                <a:solidFill>
                  <a:schemeClr val="accent3"/>
                </a:solidFill>
                <a:latin typeface="Overpass Black" pitchFamily="2" charset="0"/>
              </a:rPr>
              <a:t>WSJF</a:t>
            </a:r>
            <a:endParaRPr lang="en-AU" b="1" dirty="0">
              <a:solidFill>
                <a:schemeClr val="accent3"/>
              </a:solidFill>
              <a:latin typeface="Overpass Black" pitchFamily="2" charset="0"/>
            </a:endParaRPr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58182497-943A-7BD2-727C-F0BA8E444C21}"/>
              </a:ext>
            </a:extLst>
          </p:cNvPr>
          <p:cNvSpPr/>
          <p:nvPr/>
        </p:nvSpPr>
        <p:spPr>
          <a:xfrm>
            <a:off x="5491881" y="4138122"/>
            <a:ext cx="511875" cy="511875"/>
          </a:xfrm>
          <a:prstGeom prst="ellipse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463"/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B9EF4696-EAA9-A7AD-FA89-0C66C08A9391}"/>
              </a:ext>
            </a:extLst>
          </p:cNvPr>
          <p:cNvSpPr/>
          <p:nvPr/>
        </p:nvSpPr>
        <p:spPr>
          <a:xfrm>
            <a:off x="7073891" y="4138122"/>
            <a:ext cx="511875" cy="511875"/>
          </a:xfrm>
          <a:prstGeom prst="ellipse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463" dirty="0"/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827D7088-1492-E878-9211-D62F351A4A91}"/>
              </a:ext>
            </a:extLst>
          </p:cNvPr>
          <p:cNvSpPr/>
          <p:nvPr/>
        </p:nvSpPr>
        <p:spPr>
          <a:xfrm>
            <a:off x="8673617" y="4138122"/>
            <a:ext cx="511875" cy="511875"/>
          </a:xfrm>
          <a:prstGeom prst="ellipse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463" dirty="0"/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227C18C5-7BA5-B2A1-E8F5-17F62C6B01B0}"/>
              </a:ext>
            </a:extLst>
          </p:cNvPr>
          <p:cNvSpPr/>
          <p:nvPr/>
        </p:nvSpPr>
        <p:spPr>
          <a:xfrm>
            <a:off x="493896" y="4780828"/>
            <a:ext cx="393560" cy="393560"/>
          </a:xfrm>
          <a:prstGeom prst="ellipse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463"/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FC054122-28E2-36DB-DF4A-F2580F3F29F9}"/>
              </a:ext>
            </a:extLst>
          </p:cNvPr>
          <p:cNvSpPr/>
          <p:nvPr/>
        </p:nvSpPr>
        <p:spPr>
          <a:xfrm>
            <a:off x="3660961" y="4761091"/>
            <a:ext cx="394096" cy="394096"/>
          </a:xfrm>
          <a:prstGeom prst="ellipse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463"/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CADB7087-2E9F-E9EC-0E40-9F3D68FC1F93}"/>
              </a:ext>
            </a:extLst>
          </p:cNvPr>
          <p:cNvSpPr/>
          <p:nvPr/>
        </p:nvSpPr>
        <p:spPr>
          <a:xfrm>
            <a:off x="6817802" y="4761079"/>
            <a:ext cx="393560" cy="393560"/>
          </a:xfrm>
          <a:prstGeom prst="ellipse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463"/>
          </a:p>
        </p:txBody>
      </p:sp>
      <p:pic>
        <p:nvPicPr>
          <p:cNvPr id="62" name="Picture 61" descr="A blue and black symbol&#10;&#10;Description automatically generated with medium confidence">
            <a:extLst>
              <a:ext uri="{FF2B5EF4-FFF2-40B4-BE49-F238E27FC236}">
                <a16:creationId xmlns:a16="http://schemas.microsoft.com/office/drawing/2014/main" id="{CD7A63AB-6433-9DB1-7BA4-B6D4BE2198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1987" y="4105947"/>
            <a:ext cx="576225" cy="576225"/>
          </a:xfrm>
          <a:prstGeom prst="rect">
            <a:avLst/>
          </a:prstGeom>
        </p:spPr>
      </p:pic>
      <p:pic>
        <p:nvPicPr>
          <p:cNvPr id="64" name="Picture 63" descr="A line of a divide&#10;&#10;Description automatically generated with medium confidence">
            <a:extLst>
              <a:ext uri="{FF2B5EF4-FFF2-40B4-BE49-F238E27FC236}">
                <a16:creationId xmlns:a16="http://schemas.microsoft.com/office/drawing/2014/main" id="{BAEEA77C-9F60-F077-09D9-4395B24C582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1454" y="4105952"/>
            <a:ext cx="576215" cy="576215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F81FF559-44ED-4455-7AD1-11159C525F21}"/>
              </a:ext>
            </a:extLst>
          </p:cNvPr>
          <p:cNvSpPr txBox="1"/>
          <p:nvPr/>
        </p:nvSpPr>
        <p:spPr>
          <a:xfrm>
            <a:off x="751772" y="9315833"/>
            <a:ext cx="3646596" cy="3085384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r>
              <a:rPr lang="en-US" sz="2275" dirty="0"/>
              <a:t>Great Feature Names are framed to describe the customer outcome and imply boundaries of intent.</a:t>
            </a:r>
            <a:endParaRPr lang="en-AU" sz="2275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0488887-468F-2E08-5E8F-58B2C34DF681}"/>
              </a:ext>
            </a:extLst>
          </p:cNvPr>
          <p:cNvSpPr txBox="1"/>
          <p:nvPr/>
        </p:nvSpPr>
        <p:spPr>
          <a:xfrm>
            <a:off x="5891701" y="9435991"/>
            <a:ext cx="3083520" cy="442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75" dirty="0"/>
              <a:t>Nominee Claims</a:t>
            </a:r>
            <a:endParaRPr lang="en-AU" sz="2275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B663FAE-8774-33EB-8D39-56C78A1AA95E}"/>
              </a:ext>
            </a:extLst>
          </p:cNvPr>
          <p:cNvSpPr txBox="1"/>
          <p:nvPr/>
        </p:nvSpPr>
        <p:spPr>
          <a:xfrm>
            <a:off x="5891701" y="11275909"/>
            <a:ext cx="3178175" cy="11426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75" dirty="0"/>
              <a:t>Allow a Nominee to lodge an online claim on behalf of a claimant</a:t>
            </a:r>
            <a:endParaRPr lang="en-AU" sz="2275" dirty="0"/>
          </a:p>
        </p:txBody>
      </p:sp>
      <p:pic>
        <p:nvPicPr>
          <p:cNvPr id="17" name="Picture 16" descr="A black x in a red circle&#10;&#10;Description automatically generated">
            <a:extLst>
              <a:ext uri="{FF2B5EF4-FFF2-40B4-BE49-F238E27FC236}">
                <a16:creationId xmlns:a16="http://schemas.microsoft.com/office/drawing/2014/main" id="{5D565367-D7D6-157B-35DF-8729A79F93D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5336" y="9429215"/>
            <a:ext cx="419235" cy="419235"/>
          </a:xfrm>
          <a:prstGeom prst="rect">
            <a:avLst/>
          </a:prstGeom>
        </p:spPr>
      </p:pic>
      <p:pic>
        <p:nvPicPr>
          <p:cNvPr id="19" name="Picture 18" descr="A blue tick in a circle&#10;&#10;Description automatically generated">
            <a:extLst>
              <a:ext uri="{FF2B5EF4-FFF2-40B4-BE49-F238E27FC236}">
                <a16:creationId xmlns:a16="http://schemas.microsoft.com/office/drawing/2014/main" id="{175F719B-A5D2-9173-21C9-BEA0A086E81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8206" y="11200360"/>
            <a:ext cx="513495" cy="513495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AFF116EA-DA44-E28B-EC7B-A1F0C2CF775F}"/>
              </a:ext>
            </a:extLst>
          </p:cNvPr>
          <p:cNvSpPr txBox="1"/>
          <p:nvPr/>
        </p:nvSpPr>
        <p:spPr>
          <a:xfrm>
            <a:off x="5891701" y="9891832"/>
            <a:ext cx="3083520" cy="442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75" dirty="0"/>
              <a:t>#123.45a</a:t>
            </a:r>
            <a:endParaRPr lang="en-AU" sz="2275" dirty="0"/>
          </a:p>
        </p:txBody>
      </p:sp>
      <p:pic>
        <p:nvPicPr>
          <p:cNvPr id="23" name="Picture 22" descr="A black x in a red circle&#10;&#10;Description automatically generated">
            <a:extLst>
              <a:ext uri="{FF2B5EF4-FFF2-40B4-BE49-F238E27FC236}">
                <a16:creationId xmlns:a16="http://schemas.microsoft.com/office/drawing/2014/main" id="{58988346-0D03-DC23-76FA-5D7A3186F9F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5336" y="9885056"/>
            <a:ext cx="419235" cy="419235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FAF689D5-9B47-10E2-5397-CF374AD12C4A}"/>
              </a:ext>
            </a:extLst>
          </p:cNvPr>
          <p:cNvSpPr txBox="1"/>
          <p:nvPr/>
        </p:nvSpPr>
        <p:spPr>
          <a:xfrm>
            <a:off x="5904692" y="10400663"/>
            <a:ext cx="3119975" cy="7925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75" dirty="0"/>
              <a:t>Nominee Claims Part 2</a:t>
            </a:r>
            <a:endParaRPr lang="en-AU" sz="2275" dirty="0"/>
          </a:p>
        </p:txBody>
      </p:sp>
      <p:pic>
        <p:nvPicPr>
          <p:cNvPr id="27" name="Picture 26" descr="A black x in a red circle&#10;&#10;Description automatically generated">
            <a:extLst>
              <a:ext uri="{FF2B5EF4-FFF2-40B4-BE49-F238E27FC236}">
                <a16:creationId xmlns:a16="http://schemas.microsoft.com/office/drawing/2014/main" id="{DFA57C8C-5F60-345B-DF61-441B97C9450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8328" y="10393886"/>
            <a:ext cx="419235" cy="419235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39A3646F-C259-0466-BB1C-1583E86E8DDA}"/>
              </a:ext>
            </a:extLst>
          </p:cNvPr>
          <p:cNvSpPr txBox="1"/>
          <p:nvPr/>
        </p:nvSpPr>
        <p:spPr>
          <a:xfrm>
            <a:off x="230508" y="937499"/>
            <a:ext cx="4764337" cy="20672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975"/>
              </a:spcBef>
            </a:pPr>
            <a:r>
              <a:rPr lang="en-US" sz="1500" dirty="0">
                <a:latin typeface="Overpass" pitchFamily="2" charset="0"/>
              </a:rPr>
              <a:t>We regularly have empty tables due to customers who have made reservations and fail to show up, causing us to miss out on potential new customers and revenue.</a:t>
            </a:r>
          </a:p>
          <a:p>
            <a:pPr>
              <a:spcBef>
                <a:spcPts val="975"/>
              </a:spcBef>
            </a:pPr>
            <a:r>
              <a:rPr lang="en-US" sz="1500" dirty="0">
                <a:latin typeface="Overpass" pitchFamily="2" charset="0"/>
              </a:rPr>
              <a:t>How might we improve our reservation system to maximize occupancy based on the conversion of missed reservations to waitlisted customers or walkups?</a:t>
            </a:r>
            <a:endParaRPr lang="en-AU" sz="1500" dirty="0">
              <a:latin typeface="Overpass" pitchFamily="2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0F1E9C3-0C4A-5E22-161C-FB3EB5E65965}"/>
              </a:ext>
            </a:extLst>
          </p:cNvPr>
          <p:cNvSpPr txBox="1"/>
          <p:nvPr/>
        </p:nvSpPr>
        <p:spPr>
          <a:xfrm>
            <a:off x="182883" y="3210422"/>
            <a:ext cx="4764337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975"/>
              </a:spcBef>
            </a:pPr>
            <a:r>
              <a:rPr lang="en-US" sz="1500" dirty="0">
                <a:latin typeface="Overpass" pitchFamily="2" charset="0"/>
              </a:rPr>
              <a:t>We believe we will be able to minimize customer forgetfulness and convert missed reservations to filled tables if customers with reservations are reminded of their reservation details via SMS.</a:t>
            </a:r>
            <a:endParaRPr lang="en-AU" sz="1500" dirty="0">
              <a:latin typeface="Overpass" pitchFamily="2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EDBE3EF-2CA7-52A6-C83F-232EB99EAC63}"/>
              </a:ext>
            </a:extLst>
          </p:cNvPr>
          <p:cNvSpPr txBox="1"/>
          <p:nvPr/>
        </p:nvSpPr>
        <p:spPr>
          <a:xfrm>
            <a:off x="198130" y="5158590"/>
            <a:ext cx="3112446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32172" indent="-232172">
              <a:buFont typeface="Arial" panose="020B0604020202020204" pitchFamily="34" charset="0"/>
              <a:buChar char="•"/>
            </a:pPr>
            <a:r>
              <a:rPr lang="en-US" sz="1400" dirty="0">
                <a:latin typeface="Overpass" pitchFamily="2" charset="0"/>
              </a:rPr>
              <a:t>Currently 10% of reservations fail to show</a:t>
            </a:r>
          </a:p>
          <a:p>
            <a:pPr marL="232172" indent="-232172">
              <a:buFont typeface="Arial" panose="020B0604020202020204" pitchFamily="34" charset="0"/>
              <a:buChar char="•"/>
            </a:pPr>
            <a:r>
              <a:rPr lang="en-US" sz="1400" dirty="0">
                <a:latin typeface="Overpass" pitchFamily="2" charset="0"/>
              </a:rPr>
              <a:t>On peak nights we typically have a waitlist of 6 tables, with very low conversion rates</a:t>
            </a:r>
            <a:endParaRPr lang="en-AU" sz="1400" dirty="0">
              <a:latin typeface="Overpass" pitchFamily="2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AFC1C33-97E6-D785-4C62-02584BB789A5}"/>
              </a:ext>
            </a:extLst>
          </p:cNvPr>
          <p:cNvSpPr txBox="1"/>
          <p:nvPr/>
        </p:nvSpPr>
        <p:spPr>
          <a:xfrm>
            <a:off x="3337826" y="5158590"/>
            <a:ext cx="3159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32172" indent="-232172">
              <a:buFont typeface="Arial" panose="020B0604020202020204" pitchFamily="34" charset="0"/>
              <a:buChar char="•"/>
            </a:pPr>
            <a:r>
              <a:rPr lang="en-US" sz="1400" dirty="0">
                <a:latin typeface="Overpass" pitchFamily="2" charset="0"/>
              </a:rPr>
              <a:t>Christmas trading season is 4 months away</a:t>
            </a:r>
            <a:endParaRPr lang="en-AU" sz="1400" dirty="0">
              <a:latin typeface="Overpass" pitchFamily="2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55187A9-77BD-42EF-F1C4-743116307D45}"/>
              </a:ext>
            </a:extLst>
          </p:cNvPr>
          <p:cNvSpPr txBox="1"/>
          <p:nvPr/>
        </p:nvSpPr>
        <p:spPr>
          <a:xfrm>
            <a:off x="6520683" y="5158591"/>
            <a:ext cx="3160204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32172" indent="-232172">
              <a:buFont typeface="Arial" panose="020B0604020202020204" pitchFamily="34" charset="0"/>
              <a:buChar char="•"/>
            </a:pPr>
            <a:r>
              <a:rPr lang="en-US" sz="1400" dirty="0">
                <a:latin typeface="Overpass" pitchFamily="2" charset="0"/>
              </a:rPr>
              <a:t>Regular customers growing frustrated with waitlist system and opting out as they rarely get activated</a:t>
            </a:r>
            <a:endParaRPr lang="en-AU" sz="1400" dirty="0">
              <a:latin typeface="Overpass" pitchFamily="2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8E90DD5-72CA-EC3D-3B8E-19ADA8AF765E}"/>
              </a:ext>
            </a:extLst>
          </p:cNvPr>
          <p:cNvSpPr txBox="1"/>
          <p:nvPr/>
        </p:nvSpPr>
        <p:spPr>
          <a:xfrm>
            <a:off x="2587486" y="429692"/>
            <a:ext cx="39276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Overpass Black" pitchFamily="2" charset="0"/>
              </a:rPr>
              <a:t>Reservation Management</a:t>
            </a:r>
            <a:endParaRPr lang="en-AU" b="1" dirty="0">
              <a:latin typeface="Overpass Black" pitchFamily="2" charset="0"/>
            </a:endParaRPr>
          </a:p>
        </p:txBody>
      </p:sp>
      <p:sp>
        <p:nvSpPr>
          <p:cNvPr id="32" name="!!FeatureTitle">
            <a:extLst>
              <a:ext uri="{FF2B5EF4-FFF2-40B4-BE49-F238E27FC236}">
                <a16:creationId xmlns:a16="http://schemas.microsoft.com/office/drawing/2014/main" id="{DAA646FE-5AD9-F458-CD7C-3692ACB3582B}"/>
              </a:ext>
            </a:extLst>
          </p:cNvPr>
          <p:cNvSpPr txBox="1"/>
          <p:nvPr/>
        </p:nvSpPr>
        <p:spPr>
          <a:xfrm>
            <a:off x="2587486" y="94880"/>
            <a:ext cx="69625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Overpass Black" pitchFamily="2" charset="0"/>
              </a:rPr>
              <a:t>Send reservation reminders to customers</a:t>
            </a:r>
            <a:endParaRPr lang="en-AU" sz="2400" dirty="0">
              <a:latin typeface="Overpass Black" pitchFamily="2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AA657A9-245E-3644-4E3E-5393A73B81E5}"/>
              </a:ext>
            </a:extLst>
          </p:cNvPr>
          <p:cNvSpPr txBox="1"/>
          <p:nvPr/>
        </p:nvSpPr>
        <p:spPr>
          <a:xfrm>
            <a:off x="4969655" y="937499"/>
            <a:ext cx="4764337" cy="26314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32172" indent="-232172">
              <a:buFont typeface="Arial" panose="020B0604020202020204" pitchFamily="34" charset="0"/>
              <a:buChar char="•"/>
            </a:pPr>
            <a:r>
              <a:rPr lang="en-US" sz="1500" dirty="0">
                <a:latin typeface="Overpass" pitchFamily="2" charset="0"/>
              </a:rPr>
              <a:t>Help customers avoid forgetting their reservations and arrive promptly to maximize table turns</a:t>
            </a:r>
          </a:p>
          <a:p>
            <a:pPr marL="603647" lvl="1" indent="-232172">
              <a:buFont typeface="Arial" panose="020B0604020202020204" pitchFamily="34" charset="0"/>
              <a:buChar char="•"/>
            </a:pPr>
            <a:r>
              <a:rPr lang="en-US" sz="1500" dirty="0">
                <a:latin typeface="Overpass" pitchFamily="2" charset="0"/>
              </a:rPr>
              <a:t>25% reduction in customers failing to arrive for reservations</a:t>
            </a:r>
          </a:p>
          <a:p>
            <a:pPr marL="603647" lvl="1" indent="-232172">
              <a:buFont typeface="Arial" panose="020B0604020202020204" pitchFamily="34" charset="0"/>
              <a:buChar char="•"/>
            </a:pPr>
            <a:r>
              <a:rPr lang="en-US" sz="1500" dirty="0">
                <a:latin typeface="Overpass" pitchFamily="2" charset="0"/>
              </a:rPr>
              <a:t>25% reduction in customers arriving more than 20 minutes late for their reservation</a:t>
            </a:r>
          </a:p>
          <a:p>
            <a:pPr marL="232172" indent="-232172">
              <a:buFont typeface="Arial" panose="020B0604020202020204" pitchFamily="34" charset="0"/>
              <a:buChar char="•"/>
            </a:pPr>
            <a:r>
              <a:rPr lang="en-US" sz="1500" dirty="0">
                <a:latin typeface="Overpass" pitchFamily="2" charset="0"/>
              </a:rPr>
              <a:t>Convert missed reservations to waitlisted or walkup customers</a:t>
            </a:r>
          </a:p>
          <a:p>
            <a:pPr marL="603647" lvl="1" indent="-232172">
              <a:buFont typeface="Arial" panose="020B0604020202020204" pitchFamily="34" charset="0"/>
              <a:buChar char="•"/>
            </a:pPr>
            <a:r>
              <a:rPr lang="en-US" sz="1500" dirty="0">
                <a:latin typeface="Overpass" pitchFamily="2" charset="0"/>
              </a:rPr>
              <a:t>50% increase in activated waitlist customers</a:t>
            </a:r>
          </a:p>
          <a:p>
            <a:pPr marL="603647" lvl="1" indent="-232172">
              <a:buFont typeface="Arial" panose="020B0604020202020204" pitchFamily="34" charset="0"/>
              <a:buChar char="•"/>
            </a:pPr>
            <a:r>
              <a:rPr lang="en-US" sz="1500" dirty="0">
                <a:latin typeface="Overpass" pitchFamily="2" charset="0"/>
              </a:rPr>
              <a:t>25% reduction in rejection of walk-up customers</a:t>
            </a:r>
            <a:endParaRPr lang="en-AU" sz="1500" dirty="0">
              <a:latin typeface="Overpass" pitchFamily="2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12041E59-E84A-A9CF-4C79-925A6CE0978F}"/>
              </a:ext>
            </a:extLst>
          </p:cNvPr>
          <p:cNvSpPr txBox="1"/>
          <p:nvPr/>
        </p:nvSpPr>
        <p:spPr>
          <a:xfrm>
            <a:off x="96926" y="6467416"/>
            <a:ext cx="3166251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solidFill>
                  <a:schemeClr val="accent5"/>
                </a:solidFill>
                <a:latin typeface="Overpass Black" pitchFamily="2" charset="0"/>
              </a:rPr>
              <a:t>SAMPLE FEATURE</a:t>
            </a:r>
            <a:endParaRPr lang="en-AU" sz="2600" dirty="0">
              <a:solidFill>
                <a:schemeClr val="accent5"/>
              </a:solidFill>
              <a:latin typeface="Overpass Black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6775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Office Theme">
  <a:themeElements>
    <a:clrScheme name="Custom 4">
      <a:dk1>
        <a:srgbClr val="151514"/>
      </a:dk1>
      <a:lt1>
        <a:srgbClr val="E2F3EF"/>
      </a:lt1>
      <a:dk2>
        <a:srgbClr val="006F74"/>
      </a:dk2>
      <a:lt2>
        <a:srgbClr val="F5F5F4"/>
      </a:lt2>
      <a:accent1>
        <a:srgbClr val="49111C"/>
      </a:accent1>
      <a:accent2>
        <a:srgbClr val="006F74"/>
      </a:accent2>
      <a:accent3>
        <a:srgbClr val="DD7230"/>
      </a:accent3>
      <a:accent4>
        <a:srgbClr val="4E0052"/>
      </a:accent4>
      <a:accent5>
        <a:srgbClr val="8ACFBD"/>
      </a:accent5>
      <a:accent6>
        <a:srgbClr val="D0CFCD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3099</TotalTime>
  <Words>325</Words>
  <Application>Microsoft Office PowerPoint</Application>
  <PresentationFormat>A4 Paper (210x297 mm)</PresentationFormat>
  <Paragraphs>48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Overpass</vt:lpstr>
      <vt:lpstr>Overpass Black</vt:lpstr>
      <vt:lpstr>Overpass ExtraBold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 Richards</dc:creator>
  <cp:lastModifiedBy>Mark Richards</cp:lastModifiedBy>
  <cp:revision>61</cp:revision>
  <cp:lastPrinted>2024-01-29T14:18:00Z</cp:lastPrinted>
  <dcterms:created xsi:type="dcterms:W3CDTF">2024-01-25T05:09:01Z</dcterms:created>
  <dcterms:modified xsi:type="dcterms:W3CDTF">2024-07-23T23:57:05Z</dcterms:modified>
</cp:coreProperties>
</file>